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503" r:id="rId3"/>
    <p:sldId id="504" r:id="rId4"/>
    <p:sldId id="397" r:id="rId5"/>
    <p:sldId id="408" r:id="rId6"/>
    <p:sldId id="475" r:id="rId7"/>
    <p:sldId id="410" r:id="rId8"/>
    <p:sldId id="477" r:id="rId9"/>
    <p:sldId id="476" r:id="rId10"/>
    <p:sldId id="418" r:id="rId11"/>
    <p:sldId id="478" r:id="rId12"/>
    <p:sldId id="420" r:id="rId13"/>
    <p:sldId id="479" r:id="rId14"/>
    <p:sldId id="423" r:id="rId15"/>
    <p:sldId id="480" r:id="rId16"/>
    <p:sldId id="433" r:id="rId17"/>
    <p:sldId id="481" r:id="rId18"/>
    <p:sldId id="435" r:id="rId19"/>
    <p:sldId id="482" r:id="rId20"/>
    <p:sldId id="483" r:id="rId21"/>
    <p:sldId id="437" r:id="rId22"/>
    <p:sldId id="484" r:id="rId23"/>
    <p:sldId id="485" r:id="rId24"/>
    <p:sldId id="439" r:id="rId25"/>
    <p:sldId id="486" r:id="rId26"/>
    <p:sldId id="441" r:id="rId27"/>
    <p:sldId id="487" r:id="rId28"/>
    <p:sldId id="443" r:id="rId29"/>
    <p:sldId id="488" r:id="rId3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Guia" initials="EG" lastIdx="25" clrIdx="0">
    <p:extLst>
      <p:ext uri="{19B8F6BF-5375-455C-9EA6-DF929625EA0E}">
        <p15:presenceInfo xmlns:p15="http://schemas.microsoft.com/office/powerpoint/2012/main" userId="c6dbd66f6a466b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EEF7"/>
    <a:srgbClr val="198FAB"/>
    <a:srgbClr val="75D5EB"/>
    <a:srgbClr val="FFCC99"/>
    <a:srgbClr val="63B345"/>
    <a:srgbClr val="E4650D"/>
    <a:srgbClr val="218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0799" autoAdjust="0"/>
  </p:normalViewPr>
  <p:slideViewPr>
    <p:cSldViewPr>
      <p:cViewPr varScale="1">
        <p:scale>
          <a:sx n="105" d="100"/>
          <a:sy n="105" d="100"/>
        </p:scale>
        <p:origin x="16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E739837-42BE-40AC-BD58-F9D368406810}" type="datetimeFigureOut">
              <a:rPr lang="es-ES"/>
              <a:pPr>
                <a:defRPr/>
              </a:pPr>
              <a:t>09/02/2022</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D35EA59-2442-433C-890F-91842B068F0B}" type="slidenum">
              <a:rPr lang="es-ES" altLang="ru-RU"/>
              <a:pPr>
                <a:defRPr/>
              </a:pPr>
              <a:t>‹Nº›</a:t>
            </a:fld>
            <a:endParaRPr lang="es-ES"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CD35EA59-2442-433C-890F-91842B068F0B}" type="slidenum">
              <a:rPr lang="es-ES" altLang="ru-RU" smtClean="0"/>
              <a:pPr>
                <a:defRPr/>
              </a:pPr>
              <a:t>4</a:t>
            </a:fld>
            <a:endParaRPr lang="es-ES" altLang="ru-RU" dirty="0"/>
          </a:p>
        </p:txBody>
      </p:sp>
    </p:spTree>
    <p:extLst>
      <p:ext uri="{BB962C8B-B14F-4D97-AF65-F5344CB8AC3E}">
        <p14:creationId xmlns:p14="http://schemas.microsoft.com/office/powerpoint/2010/main" val="376306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Ajustar la imagen dentro de la caja</a:t>
            </a:r>
          </a:p>
        </p:txBody>
      </p:sp>
      <p:sp>
        <p:nvSpPr>
          <p:cNvPr id="4" name="Marcador de número de diapositiva 3"/>
          <p:cNvSpPr>
            <a:spLocks noGrp="1"/>
          </p:cNvSpPr>
          <p:nvPr>
            <p:ph type="sldNum" sz="quarter" idx="5"/>
          </p:nvPr>
        </p:nvSpPr>
        <p:spPr/>
        <p:txBody>
          <a:bodyPr/>
          <a:lstStyle/>
          <a:p>
            <a:pPr>
              <a:defRPr/>
            </a:pPr>
            <a:fld id="{CD35EA59-2442-433C-890F-91842B068F0B}" type="slidenum">
              <a:rPr lang="es-ES" altLang="ru-RU" smtClean="0"/>
              <a:pPr>
                <a:defRPr/>
              </a:pPr>
              <a:t>5</a:t>
            </a:fld>
            <a:endParaRPr lang="es-ES" altLang="ru-RU" dirty="0"/>
          </a:p>
        </p:txBody>
      </p:sp>
    </p:spTree>
    <p:extLst>
      <p:ext uri="{BB962C8B-B14F-4D97-AF65-F5344CB8AC3E}">
        <p14:creationId xmlns:p14="http://schemas.microsoft.com/office/powerpoint/2010/main" val="404251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CD35EA59-2442-433C-890F-91842B068F0B}" type="slidenum">
              <a:rPr lang="es-ES" altLang="ru-RU" smtClean="0"/>
              <a:pPr>
                <a:defRPr/>
              </a:pPr>
              <a:t>6</a:t>
            </a:fld>
            <a:endParaRPr lang="es-ES" altLang="ru-RU" dirty="0"/>
          </a:p>
        </p:txBody>
      </p:sp>
    </p:spTree>
    <p:extLst>
      <p:ext uri="{BB962C8B-B14F-4D97-AF65-F5344CB8AC3E}">
        <p14:creationId xmlns:p14="http://schemas.microsoft.com/office/powerpoint/2010/main" val="148803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63ECA05-2360-4D54-8D35-71B8B4D15ADC}"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3DD80785-24F4-4DE2-A723-C9AB30C2168D}" type="slidenum">
              <a:rPr lang="es-ES" altLang="es-ES"/>
              <a:pPr>
                <a:defRPr/>
              </a:pPr>
              <a:t>‹Nº›</a:t>
            </a:fld>
            <a:endParaRPr lang="es-ES" altLang="es-ES" dirty="0"/>
          </a:p>
        </p:txBody>
      </p:sp>
    </p:spTree>
    <p:extLst>
      <p:ext uri="{BB962C8B-B14F-4D97-AF65-F5344CB8AC3E}">
        <p14:creationId xmlns:p14="http://schemas.microsoft.com/office/powerpoint/2010/main" val="391165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074BFD6-75CC-4DAE-BA67-F03F6A18E247}"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F89BF98-A8CF-4832-A3BB-202A3169430A}" type="slidenum">
              <a:rPr lang="es-ES" altLang="es-ES"/>
              <a:pPr>
                <a:defRPr/>
              </a:pPr>
              <a:t>‹Nº›</a:t>
            </a:fld>
            <a:endParaRPr lang="es-ES" altLang="es-ES" dirty="0"/>
          </a:p>
        </p:txBody>
      </p:sp>
    </p:spTree>
    <p:extLst>
      <p:ext uri="{BB962C8B-B14F-4D97-AF65-F5344CB8AC3E}">
        <p14:creationId xmlns:p14="http://schemas.microsoft.com/office/powerpoint/2010/main" val="97915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9B23D28-6F41-47DB-87E8-AE43075D5EB1}"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852280-810F-44FD-BA4C-F5C5D03B0678}" type="slidenum">
              <a:rPr lang="es-ES" altLang="es-ES"/>
              <a:pPr>
                <a:defRPr/>
              </a:pPr>
              <a:t>‹Nº›</a:t>
            </a:fld>
            <a:endParaRPr lang="es-ES" altLang="es-ES" dirty="0"/>
          </a:p>
        </p:txBody>
      </p:sp>
    </p:spTree>
    <p:extLst>
      <p:ext uri="{BB962C8B-B14F-4D97-AF65-F5344CB8AC3E}">
        <p14:creationId xmlns:p14="http://schemas.microsoft.com/office/powerpoint/2010/main" val="237982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190A1084-6838-43DA-BB4B-EB60395D99DC}"/>
              </a:ext>
            </a:extLst>
          </p:cNvPr>
          <p:cNvGrpSpPr/>
          <p:nvPr userDrawn="1"/>
        </p:nvGrpSpPr>
        <p:grpSpPr>
          <a:xfrm>
            <a:off x="179512" y="116632"/>
            <a:ext cx="8841641" cy="6624736"/>
            <a:chOff x="179512" y="116632"/>
            <a:chExt cx="8841641" cy="6624736"/>
          </a:xfrm>
        </p:grpSpPr>
        <p:pic>
          <p:nvPicPr>
            <p:cNvPr id="8" name="Imagen 7">
              <a:extLst>
                <a:ext uri="{FF2B5EF4-FFF2-40B4-BE49-F238E27FC236}">
                  <a16:creationId xmlns:a16="http://schemas.microsoft.com/office/drawing/2014/main" id="{0A33578D-E027-42DD-B037-93E90224387C}"/>
                </a:ext>
              </a:extLst>
            </p:cNvPr>
            <p:cNvPicPr>
              <a:picLocks noChangeAspect="1"/>
            </p:cNvPicPr>
            <p:nvPr/>
          </p:nvPicPr>
          <p:blipFill>
            <a:blip r:embed="rId2"/>
            <a:stretch>
              <a:fillRect/>
            </a:stretch>
          </p:blipFill>
          <p:spPr>
            <a:xfrm>
              <a:off x="179512" y="116632"/>
              <a:ext cx="8841641" cy="6624736"/>
            </a:xfrm>
            <a:prstGeom prst="rect">
              <a:avLst/>
            </a:prstGeom>
          </p:spPr>
        </p:pic>
        <p:sp>
          <p:nvSpPr>
            <p:cNvPr id="9" name="Rectángulo 8">
              <a:extLst>
                <a:ext uri="{FF2B5EF4-FFF2-40B4-BE49-F238E27FC236}">
                  <a16:creationId xmlns:a16="http://schemas.microsoft.com/office/drawing/2014/main" id="{A2D46A68-C776-4650-B30F-8EDC63E93552}"/>
                </a:ext>
              </a:extLst>
            </p:cNvPr>
            <p:cNvSpPr/>
            <p:nvPr/>
          </p:nvSpPr>
          <p:spPr>
            <a:xfrm>
              <a:off x="323528" y="692696"/>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9">
              <a:extLst>
                <a:ext uri="{FF2B5EF4-FFF2-40B4-BE49-F238E27FC236}">
                  <a16:creationId xmlns:a16="http://schemas.microsoft.com/office/drawing/2014/main" id="{5D2E6340-41EB-4BD8-BE55-FF6FAD4B6527}"/>
                </a:ext>
              </a:extLst>
            </p:cNvPr>
            <p:cNvSpPr/>
            <p:nvPr userDrawn="1"/>
          </p:nvSpPr>
          <p:spPr>
            <a:xfrm>
              <a:off x="3635896" y="620688"/>
              <a:ext cx="525658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uadroTexto 13">
            <a:extLst>
              <a:ext uri="{FF2B5EF4-FFF2-40B4-BE49-F238E27FC236}">
                <a16:creationId xmlns:a16="http://schemas.microsoft.com/office/drawing/2014/main" id="{8F32C0D9-D475-4201-9A2E-6222BC5ECD2D}"/>
              </a:ext>
            </a:extLst>
          </p:cNvPr>
          <p:cNvSpPr txBox="1"/>
          <p:nvPr userDrawn="1"/>
        </p:nvSpPr>
        <p:spPr>
          <a:xfrm>
            <a:off x="179512" y="260680"/>
            <a:ext cx="1404000" cy="246221"/>
          </a:xfrm>
          <a:prstGeom prst="rect">
            <a:avLst/>
          </a:prstGeom>
          <a:solidFill>
            <a:srgbClr val="667CB9"/>
          </a:solidFill>
        </p:spPr>
        <p:txBody>
          <a:bodyPr wrap="square" lIns="0" tIns="0" rIns="0" bIns="0" rtlCol="0">
            <a:spAutoFit/>
          </a:bodyPr>
          <a:lstStyle/>
          <a:p>
            <a:r>
              <a:rPr lang="es-ES" sz="1600" b="0" cap="none" spc="0" dirty="0">
                <a:ln w="0"/>
                <a:solidFill>
                  <a:schemeClr val="bg1"/>
                </a:solidFill>
                <a:effectLst>
                  <a:outerShdw blurRad="38100" dist="19050" dir="2700000" algn="tl" rotWithShape="0">
                    <a:schemeClr val="dk1">
                      <a:alpha val="40000"/>
                    </a:schemeClr>
                  </a:outerShdw>
                </a:effectLst>
              </a:rPr>
              <a:t> PISA 2022 </a:t>
            </a:r>
          </a:p>
        </p:txBody>
      </p:sp>
      <p:sp>
        <p:nvSpPr>
          <p:cNvPr id="16" name="CuadroTexto 15">
            <a:extLst>
              <a:ext uri="{FF2B5EF4-FFF2-40B4-BE49-F238E27FC236}">
                <a16:creationId xmlns:a16="http://schemas.microsoft.com/office/drawing/2014/main" id="{4338C7D2-54CA-425B-9F9C-A1B00D631698}"/>
              </a:ext>
            </a:extLst>
          </p:cNvPr>
          <p:cNvSpPr txBox="1">
            <a:spLocks/>
          </p:cNvSpPr>
          <p:nvPr userDrawn="1"/>
        </p:nvSpPr>
        <p:spPr>
          <a:xfrm>
            <a:off x="359864" y="1268760"/>
            <a:ext cx="2988000" cy="5256584"/>
          </a:xfrm>
          <a:prstGeom prst="rect">
            <a:avLst/>
          </a:prstGeom>
          <a:solidFill>
            <a:schemeClr val="accent6">
              <a:lumMod val="20000"/>
              <a:lumOff val="80000"/>
            </a:schemeClr>
          </a:solidFill>
        </p:spPr>
        <p:txBody>
          <a:bodyPr wrap="square" rtlCol="0">
            <a:noAutofit/>
          </a:bodyPr>
          <a:lstStyle/>
          <a:p>
            <a:endParaRPr lang="es-ES" dirty="0"/>
          </a:p>
        </p:txBody>
      </p:sp>
      <p:sp>
        <p:nvSpPr>
          <p:cNvPr id="19" name="Rectángulo 18">
            <a:extLst>
              <a:ext uri="{FF2B5EF4-FFF2-40B4-BE49-F238E27FC236}">
                <a16:creationId xmlns:a16="http://schemas.microsoft.com/office/drawing/2014/main" id="{079CE1B9-72D0-4485-951F-132702999484}"/>
              </a:ext>
            </a:extLst>
          </p:cNvPr>
          <p:cNvSpPr/>
          <p:nvPr userDrawn="1"/>
        </p:nvSpPr>
        <p:spPr>
          <a:xfrm>
            <a:off x="323528" y="692696"/>
            <a:ext cx="3033299" cy="432048"/>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Google Shape;10612;p93">
            <a:extLst>
              <a:ext uri="{FF2B5EF4-FFF2-40B4-BE49-F238E27FC236}">
                <a16:creationId xmlns:a16="http://schemas.microsoft.com/office/drawing/2014/main" id="{D4A187F3-E93F-44A6-A12C-68434DE60E90}"/>
              </a:ext>
            </a:extLst>
          </p:cNvPr>
          <p:cNvSpPr/>
          <p:nvPr userDrawn="1"/>
        </p:nvSpPr>
        <p:spPr>
          <a:xfrm>
            <a:off x="395536" y="2924944"/>
            <a:ext cx="720080" cy="72008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 name="Google Shape;10207;p92">
            <a:extLst>
              <a:ext uri="{FF2B5EF4-FFF2-40B4-BE49-F238E27FC236}">
                <a16:creationId xmlns:a16="http://schemas.microsoft.com/office/drawing/2014/main" id="{3D8B754F-A860-40E6-97B6-7687F02FBD1A}"/>
              </a:ext>
            </a:extLst>
          </p:cNvPr>
          <p:cNvGrpSpPr/>
          <p:nvPr userDrawn="1"/>
        </p:nvGrpSpPr>
        <p:grpSpPr>
          <a:xfrm>
            <a:off x="395536" y="4293096"/>
            <a:ext cx="720080" cy="792088"/>
            <a:chOff x="3086313" y="2877049"/>
            <a:chExt cx="320143" cy="392581"/>
          </a:xfrm>
          <a:solidFill>
            <a:schemeClr val="tx1"/>
          </a:solidFill>
        </p:grpSpPr>
        <p:sp>
          <p:nvSpPr>
            <p:cNvPr id="23" name="Google Shape;10208;p92">
              <a:extLst>
                <a:ext uri="{FF2B5EF4-FFF2-40B4-BE49-F238E27FC236}">
                  <a16:creationId xmlns:a16="http://schemas.microsoft.com/office/drawing/2014/main" id="{B636BCEA-74DA-491C-9AB2-A4DF48555FBB}"/>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10209;p92">
              <a:extLst>
                <a:ext uri="{FF2B5EF4-FFF2-40B4-BE49-F238E27FC236}">
                  <a16:creationId xmlns:a16="http://schemas.microsoft.com/office/drawing/2014/main" id="{09A77094-B2BD-49C8-AA3C-4B57BAB41B62}"/>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210;p92">
              <a:extLst>
                <a:ext uri="{FF2B5EF4-FFF2-40B4-BE49-F238E27FC236}">
                  <a16:creationId xmlns:a16="http://schemas.microsoft.com/office/drawing/2014/main" id="{1835B291-A27D-4F02-A264-A43CEEAB9A9A}"/>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0211;p92">
              <a:extLst>
                <a:ext uri="{FF2B5EF4-FFF2-40B4-BE49-F238E27FC236}">
                  <a16:creationId xmlns:a16="http://schemas.microsoft.com/office/drawing/2014/main" id="{E7438BA1-6915-412B-8B09-61DAC3AEAA51}"/>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212;p92">
              <a:extLst>
                <a:ext uri="{FF2B5EF4-FFF2-40B4-BE49-F238E27FC236}">
                  <a16:creationId xmlns:a16="http://schemas.microsoft.com/office/drawing/2014/main" id="{372AAD8F-6F3B-4E21-A3B8-3F1416FAABC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0213;p92">
              <a:extLst>
                <a:ext uri="{FF2B5EF4-FFF2-40B4-BE49-F238E27FC236}">
                  <a16:creationId xmlns:a16="http://schemas.microsoft.com/office/drawing/2014/main" id="{413702FD-EFB2-49AA-955B-2C7B992CA7F1}"/>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0214;p92">
              <a:extLst>
                <a:ext uri="{FF2B5EF4-FFF2-40B4-BE49-F238E27FC236}">
                  <a16:creationId xmlns:a16="http://schemas.microsoft.com/office/drawing/2014/main" id="{72E37944-2AA6-4C37-A911-E5C95AB9F661}"/>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0215;p92">
              <a:extLst>
                <a:ext uri="{FF2B5EF4-FFF2-40B4-BE49-F238E27FC236}">
                  <a16:creationId xmlns:a16="http://schemas.microsoft.com/office/drawing/2014/main" id="{30276FCE-AFF3-409C-AE53-692B3321EF44}"/>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0216;p92">
              <a:extLst>
                <a:ext uri="{FF2B5EF4-FFF2-40B4-BE49-F238E27FC236}">
                  <a16:creationId xmlns:a16="http://schemas.microsoft.com/office/drawing/2014/main" id="{21F207DA-A709-48E3-A254-90A6D4A132ED}"/>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217;p92">
              <a:extLst>
                <a:ext uri="{FF2B5EF4-FFF2-40B4-BE49-F238E27FC236}">
                  <a16:creationId xmlns:a16="http://schemas.microsoft.com/office/drawing/2014/main" id="{4C2FABBD-B9DE-4309-871C-CDE0BB34FDBB}"/>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0218;p92">
              <a:extLst>
                <a:ext uri="{FF2B5EF4-FFF2-40B4-BE49-F238E27FC236}">
                  <a16:creationId xmlns:a16="http://schemas.microsoft.com/office/drawing/2014/main" id="{9500F977-B16E-4E95-B715-56027EC6892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10219;p92">
              <a:extLst>
                <a:ext uri="{FF2B5EF4-FFF2-40B4-BE49-F238E27FC236}">
                  <a16:creationId xmlns:a16="http://schemas.microsoft.com/office/drawing/2014/main" id="{2941B727-8D3B-4840-BC24-9128702A81BC}"/>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Google Shape;10541;p93">
            <a:extLst>
              <a:ext uri="{FF2B5EF4-FFF2-40B4-BE49-F238E27FC236}">
                <a16:creationId xmlns:a16="http://schemas.microsoft.com/office/drawing/2014/main" id="{08A5C7BB-4481-4547-BCAE-5D691DE7E3DD}"/>
              </a:ext>
            </a:extLst>
          </p:cNvPr>
          <p:cNvSpPr/>
          <p:nvPr userDrawn="1"/>
        </p:nvSpPr>
        <p:spPr>
          <a:xfrm>
            <a:off x="467544" y="1700808"/>
            <a:ext cx="648072" cy="648072"/>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2 Marcador de contenido">
            <a:extLst>
              <a:ext uri="{FF2B5EF4-FFF2-40B4-BE49-F238E27FC236}">
                <a16:creationId xmlns:a16="http://schemas.microsoft.com/office/drawing/2014/main" id="{749E622D-CF05-4F1D-B4CB-1BEE23280A5A}"/>
              </a:ext>
            </a:extLst>
          </p:cNvPr>
          <p:cNvSpPr>
            <a:spLocks noGrp="1"/>
          </p:cNvSpPr>
          <p:nvPr>
            <p:ph sz="half" idx="13" hasCustomPrompt="1"/>
          </p:nvPr>
        </p:nvSpPr>
        <p:spPr>
          <a:xfrm>
            <a:off x="323528" y="692696"/>
            <a:ext cx="2952328" cy="288032"/>
          </a:xfrm>
        </p:spPr>
        <p:txBody>
          <a:bodyPr/>
          <a:lstStyle>
            <a:lvl1pPr marL="0" indent="0">
              <a:buNone/>
              <a:defRPr sz="1100" b="1">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ítem</a:t>
            </a:r>
          </a:p>
        </p:txBody>
      </p:sp>
      <p:sp>
        <p:nvSpPr>
          <p:cNvPr id="38" name="2 Marcador de contenido">
            <a:extLst>
              <a:ext uri="{FF2B5EF4-FFF2-40B4-BE49-F238E27FC236}">
                <a16:creationId xmlns:a16="http://schemas.microsoft.com/office/drawing/2014/main" id="{1442FF82-0148-4094-B090-BCD02D6435C1}"/>
              </a:ext>
            </a:extLst>
          </p:cNvPr>
          <p:cNvSpPr>
            <a:spLocks noGrp="1"/>
          </p:cNvSpPr>
          <p:nvPr>
            <p:ph sz="half" idx="15" hasCustomPrompt="1"/>
          </p:nvPr>
        </p:nvSpPr>
        <p:spPr>
          <a:xfrm>
            <a:off x="1187624" y="1844824"/>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proceso</a:t>
            </a:r>
          </a:p>
        </p:txBody>
      </p:sp>
      <p:sp>
        <p:nvSpPr>
          <p:cNvPr id="39" name="2 Marcador de contenido">
            <a:extLst>
              <a:ext uri="{FF2B5EF4-FFF2-40B4-BE49-F238E27FC236}">
                <a16:creationId xmlns:a16="http://schemas.microsoft.com/office/drawing/2014/main" id="{2ABA49FC-562D-40C5-80D2-6E7EBDB9917F}"/>
              </a:ext>
            </a:extLst>
          </p:cNvPr>
          <p:cNvSpPr>
            <a:spLocks noGrp="1"/>
          </p:cNvSpPr>
          <p:nvPr>
            <p:ph sz="half" idx="16" hasCustomPrompt="1"/>
          </p:nvPr>
        </p:nvSpPr>
        <p:spPr>
          <a:xfrm>
            <a:off x="1187624" y="3068960"/>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1 punto</a:t>
            </a:r>
          </a:p>
          <a:p>
            <a:pPr lvl="0"/>
            <a:r>
              <a:rPr lang="es-ES" dirty="0"/>
              <a:t>2 puntos</a:t>
            </a:r>
          </a:p>
        </p:txBody>
      </p:sp>
      <p:sp>
        <p:nvSpPr>
          <p:cNvPr id="40" name="2 Marcador de contenido">
            <a:extLst>
              <a:ext uri="{FF2B5EF4-FFF2-40B4-BE49-F238E27FC236}">
                <a16:creationId xmlns:a16="http://schemas.microsoft.com/office/drawing/2014/main" id="{8E58179D-8099-4757-A1BB-F250776B00B2}"/>
              </a:ext>
            </a:extLst>
          </p:cNvPr>
          <p:cNvSpPr>
            <a:spLocks noGrp="1"/>
          </p:cNvSpPr>
          <p:nvPr>
            <p:ph sz="half" idx="17" hasCustomPrompt="1"/>
          </p:nvPr>
        </p:nvSpPr>
        <p:spPr>
          <a:xfrm>
            <a:off x="1187624" y="4293096"/>
            <a:ext cx="1872208" cy="1152128"/>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Respuesta general esperada</a:t>
            </a:r>
          </a:p>
        </p:txBody>
      </p:sp>
      <p:sp>
        <p:nvSpPr>
          <p:cNvPr id="45" name="CuadroTexto 44">
            <a:extLst>
              <a:ext uri="{FF2B5EF4-FFF2-40B4-BE49-F238E27FC236}">
                <a16:creationId xmlns:a16="http://schemas.microsoft.com/office/drawing/2014/main" id="{72419255-D3BF-417B-B9D5-05D857FAFEEC}"/>
              </a:ext>
            </a:extLst>
          </p:cNvPr>
          <p:cNvSpPr txBox="1"/>
          <p:nvPr userDrawn="1"/>
        </p:nvSpPr>
        <p:spPr>
          <a:xfrm>
            <a:off x="3779912" y="1052736"/>
            <a:ext cx="4392488" cy="584775"/>
          </a:xfrm>
          <a:prstGeom prst="rect">
            <a:avLst/>
          </a:prstGeom>
          <a:noFill/>
        </p:spPr>
        <p:txBody>
          <a:bodyPr wrap="square" rtlCol="0">
            <a:spAutoFit/>
          </a:bodyPr>
          <a:lstStyle/>
          <a:p>
            <a:pPr lvl="0"/>
            <a:r>
              <a:rPr lang="es-ES" sz="3200" dirty="0">
                <a:solidFill>
                  <a:schemeClr val="tx1"/>
                </a:solidFill>
                <a:latin typeface="Arial Black" panose="020B0A04020102020204" pitchFamily="34" charset="0"/>
                <a:cs typeface="Arial" panose="020B0604020202020204" pitchFamily="34" charset="0"/>
              </a:rPr>
              <a:t>Cómo proceder</a:t>
            </a:r>
          </a:p>
        </p:txBody>
      </p:sp>
      <p:sp>
        <p:nvSpPr>
          <p:cNvPr id="50" name="CuadroTexto 49">
            <a:extLst>
              <a:ext uri="{FF2B5EF4-FFF2-40B4-BE49-F238E27FC236}">
                <a16:creationId xmlns:a16="http://schemas.microsoft.com/office/drawing/2014/main" id="{38175F07-86DB-4FCE-ABA9-A53BB9099AEB}"/>
              </a:ext>
            </a:extLst>
          </p:cNvPr>
          <p:cNvSpPr txBox="1"/>
          <p:nvPr userDrawn="1"/>
        </p:nvSpPr>
        <p:spPr>
          <a:xfrm>
            <a:off x="1187624" y="1556792"/>
            <a:ext cx="2016224"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Proceso</a:t>
            </a:r>
            <a:endParaRPr lang="es-ES" sz="1400" dirty="0">
              <a:solidFill>
                <a:schemeClr val="tx1"/>
              </a:solidFill>
              <a:latin typeface="Arial Black" panose="020B0A040201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1CD0616A-1D7A-43A1-82F1-6F9517372807}"/>
              </a:ext>
            </a:extLst>
          </p:cNvPr>
          <p:cNvSpPr txBox="1"/>
          <p:nvPr userDrawn="1"/>
        </p:nvSpPr>
        <p:spPr>
          <a:xfrm>
            <a:off x="1187624" y="2833191"/>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Puntuación máxima</a:t>
            </a:r>
          </a:p>
        </p:txBody>
      </p:sp>
      <p:sp>
        <p:nvSpPr>
          <p:cNvPr id="52" name="CuadroTexto 51">
            <a:extLst>
              <a:ext uri="{FF2B5EF4-FFF2-40B4-BE49-F238E27FC236}">
                <a16:creationId xmlns:a16="http://schemas.microsoft.com/office/drawing/2014/main" id="{0BBA8FE7-A980-4603-95D5-FA7FA37DA312}"/>
              </a:ext>
            </a:extLst>
          </p:cNvPr>
          <p:cNvSpPr txBox="1"/>
          <p:nvPr userDrawn="1"/>
        </p:nvSpPr>
        <p:spPr>
          <a:xfrm>
            <a:off x="1187624" y="4057327"/>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Respuesta esperada</a:t>
            </a:r>
          </a:p>
        </p:txBody>
      </p:sp>
      <p:sp>
        <p:nvSpPr>
          <p:cNvPr id="53" name="3 Marcador de texto">
            <a:extLst>
              <a:ext uri="{FF2B5EF4-FFF2-40B4-BE49-F238E27FC236}">
                <a16:creationId xmlns:a16="http://schemas.microsoft.com/office/drawing/2014/main" id="{21CB9250-727B-485A-B73F-45973D224CD5}"/>
              </a:ext>
            </a:extLst>
          </p:cNvPr>
          <p:cNvSpPr>
            <a:spLocks noGrp="1"/>
          </p:cNvSpPr>
          <p:nvPr>
            <p:ph type="body" sz="half" idx="2" hasCustomPrompt="1"/>
          </p:nvPr>
        </p:nvSpPr>
        <p:spPr>
          <a:xfrm>
            <a:off x="323528" y="859036"/>
            <a:ext cx="3008313" cy="265708"/>
          </a:xfrm>
        </p:spPr>
        <p:txBody>
          <a:bodyPr/>
          <a:lstStyle>
            <a:lvl1pPr marL="0" indent="0">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Pregunta 2/3</a:t>
            </a:r>
          </a:p>
          <a:p>
            <a:pPr lvl="0"/>
            <a:endParaRPr lang="es-ES" dirty="0"/>
          </a:p>
        </p:txBody>
      </p:sp>
    </p:spTree>
    <p:extLst>
      <p:ext uri="{BB962C8B-B14F-4D97-AF65-F5344CB8AC3E}">
        <p14:creationId xmlns:p14="http://schemas.microsoft.com/office/powerpoint/2010/main" val="191320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5155CF3-0472-4F31-89D5-F74CF8357148}"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246F93-54FB-4ECB-84CA-FC0CDB56B1C6}" type="slidenum">
              <a:rPr lang="es-ES" altLang="es-ES"/>
              <a:pPr>
                <a:defRPr/>
              </a:pPr>
              <a:t>‹Nº›</a:t>
            </a:fld>
            <a:endParaRPr lang="es-ES" altLang="es-ES" dirty="0"/>
          </a:p>
        </p:txBody>
      </p:sp>
    </p:spTree>
    <p:extLst>
      <p:ext uri="{BB962C8B-B14F-4D97-AF65-F5344CB8AC3E}">
        <p14:creationId xmlns:p14="http://schemas.microsoft.com/office/powerpoint/2010/main" val="332913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FA26CC4-3F91-4D40-9A01-8F4A32CD7F70}"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8B450D0-8DA5-4B96-8455-A6372A3B53F5}" type="slidenum">
              <a:rPr lang="es-ES" altLang="es-ES"/>
              <a:pPr>
                <a:defRPr/>
              </a:pPr>
              <a:t>‹Nº›</a:t>
            </a:fld>
            <a:endParaRPr lang="es-ES" altLang="es-ES" dirty="0"/>
          </a:p>
        </p:txBody>
      </p:sp>
    </p:spTree>
    <p:extLst>
      <p:ext uri="{BB962C8B-B14F-4D97-AF65-F5344CB8AC3E}">
        <p14:creationId xmlns:p14="http://schemas.microsoft.com/office/powerpoint/2010/main" val="15344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F9892589-D89A-458A-89BC-EEF785B7E130}"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C5AF9AD-06DC-455F-B8BB-9669D5A17766}" type="slidenum">
              <a:rPr lang="es-ES" altLang="es-ES"/>
              <a:pPr>
                <a:defRPr/>
              </a:pPr>
              <a:t>‹Nº›</a:t>
            </a:fld>
            <a:endParaRPr lang="es-ES" altLang="es-ES" dirty="0"/>
          </a:p>
        </p:txBody>
      </p:sp>
    </p:spTree>
    <p:extLst>
      <p:ext uri="{BB962C8B-B14F-4D97-AF65-F5344CB8AC3E}">
        <p14:creationId xmlns:p14="http://schemas.microsoft.com/office/powerpoint/2010/main" val="154107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73CA4B9E-0328-4A69-A777-0A64BAAF6B29}" type="datetimeFigureOut">
              <a:rPr lang="es-ES"/>
              <a:pPr>
                <a:defRPr/>
              </a:pPr>
              <a:t>09/02/2022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28532031-1947-4C23-A1E4-0659FC55EDA3}" type="slidenum">
              <a:rPr lang="es-ES" altLang="es-ES"/>
              <a:pPr>
                <a:defRPr/>
              </a:pPr>
              <a:t>‹Nº›</a:t>
            </a:fld>
            <a:endParaRPr lang="es-ES" altLang="es-ES" dirty="0"/>
          </a:p>
        </p:txBody>
      </p:sp>
    </p:spTree>
    <p:extLst>
      <p:ext uri="{BB962C8B-B14F-4D97-AF65-F5344CB8AC3E}">
        <p14:creationId xmlns:p14="http://schemas.microsoft.com/office/powerpoint/2010/main" val="323084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CCEA5061-EA0F-460C-9917-C72B31E19906}" type="datetimeFigureOut">
              <a:rPr lang="es-ES"/>
              <a:pPr>
                <a:defRPr/>
              </a:pPr>
              <a:t>09/02/2022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A4CE6C83-6A79-4FD0-8D61-1DE166680F42}" type="slidenum">
              <a:rPr lang="es-ES" altLang="es-ES"/>
              <a:pPr>
                <a:defRPr/>
              </a:pPr>
              <a:t>‹Nº›</a:t>
            </a:fld>
            <a:endParaRPr lang="es-ES" altLang="es-ES" dirty="0"/>
          </a:p>
        </p:txBody>
      </p:sp>
    </p:spTree>
    <p:extLst>
      <p:ext uri="{BB962C8B-B14F-4D97-AF65-F5344CB8AC3E}">
        <p14:creationId xmlns:p14="http://schemas.microsoft.com/office/powerpoint/2010/main" val="344609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B776F8-09B4-4150-96DE-8D8BF76B015A}" type="datetimeFigureOut">
              <a:rPr lang="es-ES"/>
              <a:pPr>
                <a:defRPr/>
              </a:pPr>
              <a:t>09/02/2022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236E326F-8B52-4650-B8E8-C7462173D061}" type="slidenum">
              <a:rPr lang="es-ES" altLang="es-ES"/>
              <a:pPr>
                <a:defRPr/>
              </a:pPr>
              <a:t>‹Nº›</a:t>
            </a:fld>
            <a:endParaRPr lang="es-ES" altLang="es-ES" dirty="0"/>
          </a:p>
        </p:txBody>
      </p:sp>
    </p:spTree>
    <p:extLst>
      <p:ext uri="{BB962C8B-B14F-4D97-AF65-F5344CB8AC3E}">
        <p14:creationId xmlns:p14="http://schemas.microsoft.com/office/powerpoint/2010/main" val="164321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A7A7011-54EB-4638-82BF-16D6669B03BA}"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5CAC7DA-8EC8-491E-92B9-BE5F7AD53CE8}" type="slidenum">
              <a:rPr lang="es-ES" altLang="es-ES"/>
              <a:pPr>
                <a:defRPr/>
              </a:pPr>
              <a:t>‹Nº›</a:t>
            </a:fld>
            <a:endParaRPr lang="es-ES" altLang="es-ES" dirty="0"/>
          </a:p>
        </p:txBody>
      </p:sp>
    </p:spTree>
    <p:extLst>
      <p:ext uri="{BB962C8B-B14F-4D97-AF65-F5344CB8AC3E}">
        <p14:creationId xmlns:p14="http://schemas.microsoft.com/office/powerpoint/2010/main" val="174121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DCDC11-699C-4F3B-A1EA-B440178F4704}"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D952C5D-A7B6-48BE-998E-877FDACA89E0}" type="slidenum">
              <a:rPr lang="es-ES" altLang="es-ES"/>
              <a:pPr>
                <a:defRPr/>
              </a:pPr>
              <a:t>‹Nº›</a:t>
            </a:fld>
            <a:endParaRPr lang="es-ES" altLang="es-ES" dirty="0"/>
          </a:p>
        </p:txBody>
      </p:sp>
    </p:spTree>
    <p:extLst>
      <p:ext uri="{BB962C8B-B14F-4D97-AF65-F5344CB8AC3E}">
        <p14:creationId xmlns:p14="http://schemas.microsoft.com/office/powerpoint/2010/main" val="42014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33E83B-D60B-420F-ADCA-D5012D6E3DBA}" type="datetimeFigureOut">
              <a:rPr lang="es-ES"/>
              <a:pPr>
                <a:defRPr/>
              </a:pPr>
              <a:t>09/02/2022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A4CBF03-4DAE-4BD3-922D-DB68F6D5AFFF}" type="slidenum">
              <a:rPr lang="es-ES" altLang="es-ES"/>
              <a:pPr>
                <a:defRPr/>
              </a:pPr>
              <a:t>‹Nº›</a:t>
            </a:fld>
            <a:endParaRPr lang="es-ES" alt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educacionyfp.gob.es/docroot/contenido-estatico/inee/plp2018/PISA2018-RapaNui/index.htm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educacionyfp.gob.es/docroot/contenido-estatico/inee/plp2018/PISA2018-RapaNui/index.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Palmi\Desktop\ordenador y libro.jpg"/>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9786" t="33711" r="17376" b="14867"/>
          <a:stretch>
            <a:fillRect/>
          </a:stretch>
        </p:blipFill>
        <p:spPr bwMode="auto">
          <a:xfrm>
            <a:off x="0" y="0"/>
            <a:ext cx="9144000" cy="6858000"/>
          </a:xfrm>
          <a:prstGeom prst="rect">
            <a:avLst/>
          </a:prstGeom>
          <a:noFill/>
        </p:spPr>
      </p:pic>
      <p:sp>
        <p:nvSpPr>
          <p:cNvPr id="7" name="Rectángulo 6"/>
          <p:cNvSpPr/>
          <p:nvPr/>
        </p:nvSpPr>
        <p:spPr>
          <a:xfrm>
            <a:off x="0" y="0"/>
            <a:ext cx="9144000" cy="6858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p>
        </p:txBody>
      </p:sp>
      <p:sp>
        <p:nvSpPr>
          <p:cNvPr id="5" name="4 Elipse"/>
          <p:cNvSpPr/>
          <p:nvPr/>
        </p:nvSpPr>
        <p:spPr>
          <a:xfrm>
            <a:off x="0" y="1032567"/>
            <a:ext cx="3887788" cy="388937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latin typeface="+mj-lt"/>
            </a:endParaRPr>
          </a:p>
        </p:txBody>
      </p:sp>
      <p:sp>
        <p:nvSpPr>
          <p:cNvPr id="9" name="2 Subtítulo"/>
          <p:cNvSpPr>
            <a:spLocks noGrp="1"/>
          </p:cNvSpPr>
          <p:nvPr>
            <p:ph type="subTitle" idx="1"/>
          </p:nvPr>
        </p:nvSpPr>
        <p:spPr>
          <a:xfrm>
            <a:off x="86432" y="1916832"/>
            <a:ext cx="3756099" cy="2304256"/>
          </a:xfrm>
        </p:spPr>
        <p:txBody>
          <a:bodyPr rtlCol="0">
            <a:normAutofit/>
          </a:bodyPr>
          <a:lstStyle/>
          <a:p>
            <a:pPr eaLnBrk="1" fontAlgn="auto" hangingPunct="1">
              <a:spcAft>
                <a:spcPts val="0"/>
              </a:spcAft>
              <a:defRPr/>
            </a:pPr>
            <a:r>
              <a:rPr lang="es-ES" sz="5400" b="1" dirty="0">
                <a:solidFill>
                  <a:schemeClr val="bg1">
                    <a:lumMod val="85000"/>
                  </a:schemeClr>
                </a:solidFill>
                <a:latin typeface="HelveticaNeueLT Std Lt Cn" pitchFamily="34" charset="0"/>
              </a:rPr>
              <a:t>PISA 2022</a:t>
            </a:r>
          </a:p>
          <a:p>
            <a:pPr eaLnBrk="1" fontAlgn="auto" hangingPunct="1">
              <a:spcAft>
                <a:spcPts val="0"/>
              </a:spcAft>
              <a:defRPr/>
            </a:pPr>
            <a:r>
              <a:rPr lang="es-ES" sz="3600" b="1" dirty="0">
                <a:solidFill>
                  <a:schemeClr val="bg1">
                    <a:lumMod val="85000"/>
                  </a:schemeClr>
                </a:solidFill>
                <a:latin typeface="HelveticaNeueLT Std Lt Cn" pitchFamily="34" charset="0"/>
              </a:rPr>
              <a:t>Competencia lectora </a:t>
            </a:r>
          </a:p>
        </p:txBody>
      </p:sp>
      <p:sp>
        <p:nvSpPr>
          <p:cNvPr id="10" name="1 Título"/>
          <p:cNvSpPr txBox="1">
            <a:spLocks/>
          </p:cNvSpPr>
          <p:nvPr/>
        </p:nvSpPr>
        <p:spPr bwMode="auto">
          <a:xfrm>
            <a:off x="0" y="5819986"/>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ts val="2000"/>
              </a:lnSpc>
            </a:pPr>
            <a:r>
              <a:rPr lang="es-ES" altLang="es-ES" sz="2800" b="1" dirty="0" smtClean="0">
                <a:solidFill>
                  <a:schemeClr val="bg1"/>
                </a:solidFill>
              </a:rPr>
              <a:t/>
            </a:r>
            <a:br>
              <a:rPr lang="es-ES" altLang="es-ES" sz="2800" b="1" dirty="0" smtClean="0">
                <a:solidFill>
                  <a:schemeClr val="bg1"/>
                </a:solidFill>
              </a:rPr>
            </a:br>
            <a:r>
              <a:rPr lang="es-ES" altLang="es-ES" sz="2800" b="1" dirty="0" smtClean="0">
                <a:solidFill>
                  <a:schemeClr val="bg1"/>
                </a:solidFill>
              </a:rPr>
              <a:t>PARTE 1</a:t>
            </a:r>
            <a:br>
              <a:rPr lang="es-ES" altLang="es-ES" sz="2800" b="1" dirty="0" smtClean="0">
                <a:solidFill>
                  <a:schemeClr val="bg1"/>
                </a:solidFill>
              </a:rPr>
            </a:br>
            <a:r>
              <a:rPr lang="es-ES" altLang="es-ES" sz="2800" b="1" dirty="0" smtClean="0">
                <a:solidFill>
                  <a:schemeClr val="bg1"/>
                </a:solidFill>
              </a:rPr>
              <a:t/>
            </a:r>
            <a:br>
              <a:rPr lang="es-ES" altLang="es-ES" sz="2800" b="1" dirty="0" smtClean="0">
                <a:solidFill>
                  <a:schemeClr val="bg1"/>
                </a:solidFill>
              </a:rPr>
            </a:br>
            <a:r>
              <a:rPr lang="es-ES" altLang="es-ES" sz="2400" b="1" dirty="0" smtClean="0">
                <a:solidFill>
                  <a:schemeClr val="bg1"/>
                </a:solidFill>
              </a:rPr>
              <a:t>República Dominicana</a:t>
            </a:r>
            <a:endParaRPr lang="es-ES" altLang="es-ES"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descr="Texto&#10;&#10;Descripción generada automáticamente con confianza media">
            <a:extLst>
              <a:ext uri="{FF2B5EF4-FFF2-40B4-BE49-F238E27FC236}">
                <a16:creationId xmlns:a16="http://schemas.microsoft.com/office/drawing/2014/main" id="{083330F4-1DBA-4EE0-A481-FB7CBC228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980728"/>
            <a:ext cx="3984922" cy="5093510"/>
          </a:xfrm>
          <a:prstGeom prst="rect">
            <a:avLst/>
          </a:prstGeom>
        </p:spPr>
      </p:pic>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10456" y="1455011"/>
            <a:ext cx="2915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sz="1100" dirty="0">
                <a:latin typeface="+mj-lt"/>
                <a:cs typeface="Helvetica" panose="020B0604020202020204" pitchFamily="34" charset="0"/>
              </a:rPr>
              <a:t>¿Cómo se llama la empresa que elaboró las galletas?</a:t>
            </a:r>
            <a:endParaRPr lang="es-ES" altLang="ru-RU" sz="1100" dirty="0">
              <a:latin typeface="+mj-lt"/>
              <a:cs typeface="Helvetica" panose="020B0604020202020204" pitchFamily="34" charset="0"/>
            </a:endParaRPr>
          </a:p>
        </p:txBody>
      </p:sp>
      <p:sp>
        <p:nvSpPr>
          <p:cNvPr id="14" name="CuadroTexto 13">
            <a:extLst>
              <a:ext uri="{FF2B5EF4-FFF2-40B4-BE49-F238E27FC236}">
                <a16:creationId xmlns:a16="http://schemas.microsoft.com/office/drawing/2014/main" id="{D0E468A7-B048-4B86-ABCD-12AD02943F2B}"/>
              </a:ext>
            </a:extLst>
          </p:cNvPr>
          <p:cNvSpPr txBox="1"/>
          <p:nvPr/>
        </p:nvSpPr>
        <p:spPr>
          <a:xfrm>
            <a:off x="423869" y="2131615"/>
            <a:ext cx="2583267" cy="830997"/>
          </a:xfrm>
          <a:prstGeom prst="rect">
            <a:avLst/>
          </a:prstGeom>
          <a:noFill/>
          <a:ln>
            <a:solidFill>
              <a:schemeClr val="tx1"/>
            </a:solidFill>
          </a:ln>
        </p:spPr>
        <p:txBody>
          <a:bodyPr wrap="square" rtlCol="0">
            <a:spAutoFit/>
          </a:bodyPr>
          <a:lstStyle/>
          <a:p>
            <a:endParaRPr lang="es-ES" sz="1200" dirty="0"/>
          </a:p>
          <a:p>
            <a:endParaRPr lang="es-ES" sz="1200" dirty="0"/>
          </a:p>
          <a:p>
            <a:endParaRPr lang="en-GB" sz="1200" dirty="0"/>
          </a:p>
          <a:p>
            <a:endParaRPr lang="en-GB" sz="1200" dirty="0"/>
          </a:p>
        </p:txBody>
      </p:sp>
      <p:sp>
        <p:nvSpPr>
          <p:cNvPr id="17" name="Rectángulo 16">
            <a:extLst>
              <a:ext uri="{FF2B5EF4-FFF2-40B4-BE49-F238E27FC236}">
                <a16:creationId xmlns:a16="http://schemas.microsoft.com/office/drawing/2014/main" id="{BF81B95A-6C66-456D-B653-9FF423AB60A9}"/>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CuadroTexto 17">
            <a:extLst>
              <a:ext uri="{FF2B5EF4-FFF2-40B4-BE49-F238E27FC236}">
                <a16:creationId xmlns:a16="http://schemas.microsoft.com/office/drawing/2014/main" id="{FE6CFA7F-5361-438B-BCF3-03628469FD4D}"/>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Aviso en el supermercado</a:t>
            </a:r>
          </a:p>
          <a:p>
            <a:pPr algn="just"/>
            <a:r>
              <a:rPr lang="es-ES" sz="1050" dirty="0">
                <a:solidFill>
                  <a:schemeClr val="tx1">
                    <a:lumMod val="65000"/>
                    <a:lumOff val="35000"/>
                  </a:schemeClr>
                </a:solidFill>
              </a:rPr>
              <a:t>Pregunta 1/2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05526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846278781"/>
              </p:ext>
            </p:extLst>
          </p:nvPr>
        </p:nvGraphicFramePr>
        <p:xfrm>
          <a:off x="3851920" y="1844824"/>
          <a:ext cx="4896544" cy="25603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con atención el estímulo que se encuentra a la derecha.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está preguntando.</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i="0" kern="1200" dirty="0">
                          <a:solidFill>
                            <a:srgbClr val="000000"/>
                          </a:solidFill>
                          <a:latin typeface="Arial" panose="020B0604020202020204" pitchFamily="34" charset="0"/>
                          <a:ea typeface="+mn-ea"/>
                          <a:cs typeface="Arial" panose="020B0604020202020204" pitchFamily="34" charset="0"/>
                        </a:rPr>
                        <a:t>Reflexionar. </a:t>
                      </a:r>
                      <a:r>
                        <a:rPr lang="es-ES" sz="1200" i="1" kern="1200" dirty="0">
                          <a:solidFill>
                            <a:srgbClr val="000000"/>
                          </a:solidFill>
                          <a:latin typeface="Arial" panose="020B0604020202020204" pitchFamily="34" charset="0"/>
                          <a:ea typeface="+mn-ea"/>
                          <a:cs typeface="Arial" panose="020B0604020202020204" pitchFamily="34" charset="0"/>
                        </a:rPr>
                        <a:t>¿quién es la empresa? El fabricante.</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Buscar en el texto dónde está la información que se solicita: </a:t>
                      </a:r>
                      <a:r>
                        <a:rPr lang="es-ES" sz="1200" i="1" dirty="0">
                          <a:latin typeface="Arial" panose="020B0604020202020204" pitchFamily="34" charset="0"/>
                          <a:cs typeface="Arial" panose="020B0604020202020204" pitchFamily="34" charset="0"/>
                        </a:rPr>
                        <a:t>Fabricante de las galletas es Fine Food Ltd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Obtener y recuperar la información de un texto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Fine Foods Ltd.</a:t>
            </a:r>
          </a:p>
        </p:txBody>
      </p:sp>
      <p:sp>
        <p:nvSpPr>
          <p:cNvPr id="7" name="Marcador de contenido 6">
            <a:extLst>
              <a:ext uri="{FF2B5EF4-FFF2-40B4-BE49-F238E27FC236}">
                <a16:creationId xmlns:a16="http://schemas.microsoft.com/office/drawing/2014/main" id="{CE641E84-ACAF-4B00-A221-7561F5B83C53}"/>
              </a:ext>
            </a:extLst>
          </p:cNvPr>
          <p:cNvSpPr>
            <a:spLocks noGrp="1"/>
          </p:cNvSpPr>
          <p:nvPr>
            <p:ph sz="half" idx="13"/>
          </p:nvPr>
        </p:nvSpPr>
        <p:spPr/>
        <p:txBody>
          <a:bodyPr/>
          <a:lstStyle/>
          <a:p>
            <a:r>
              <a:rPr lang="es-ES" dirty="0"/>
              <a:t>Aviso en el supermercado</a:t>
            </a:r>
          </a:p>
          <a:p>
            <a:pPr algn="just">
              <a:spcBef>
                <a:spcPct val="0"/>
              </a:spcBef>
            </a:pPr>
            <a:r>
              <a:rPr lang="es-ES" sz="1050" dirty="0">
                <a:solidFill>
                  <a:schemeClr val="tx1">
                    <a:lumMod val="65000"/>
                    <a:lumOff val="35000"/>
                  </a:schemeClr>
                </a:solidFill>
              </a:rPr>
              <a:t>Pregunta 1/2</a:t>
            </a:r>
            <a:endParaRPr lang="en-GB" sz="1050" dirty="0">
              <a:solidFill>
                <a:schemeClr val="tx1">
                  <a:lumMod val="65000"/>
                  <a:lumOff val="35000"/>
                </a:schemeClr>
              </a:solidFill>
            </a:endParaRPr>
          </a:p>
          <a:p>
            <a:endParaRPr lang="es-ES" dirty="0"/>
          </a:p>
          <a:p>
            <a:endParaRPr lang="es-ES" dirty="0"/>
          </a:p>
        </p:txBody>
      </p:sp>
    </p:spTree>
    <p:extLst>
      <p:ext uri="{BB962C8B-B14F-4D97-AF65-F5344CB8AC3E}">
        <p14:creationId xmlns:p14="http://schemas.microsoft.com/office/powerpoint/2010/main" val="103694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16050"/>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295195" y="1405769"/>
            <a:ext cx="29154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sz="1100" dirty="0">
                <a:latin typeface="+mj-lt"/>
                <a:cs typeface="Helvetica" panose="020B0604020202020204" pitchFamily="34" charset="0"/>
              </a:rPr>
              <a:t>Cuando se publicó el artículo, ¿cuál era el edificio más alto finalizado según el</a:t>
            </a:r>
          </a:p>
          <a:p>
            <a:pPr>
              <a:spcBef>
                <a:spcPct val="0"/>
              </a:spcBef>
              <a:buFontTx/>
              <a:buNone/>
            </a:pPr>
            <a:r>
              <a:rPr lang="es-ES" sz="1100" dirty="0">
                <a:latin typeface="+mj-lt"/>
                <a:cs typeface="Helvetica" panose="020B0604020202020204" pitchFamily="34" charset="0"/>
              </a:rPr>
              <a:t>gráfico dos?</a:t>
            </a:r>
            <a:endParaRPr lang="es-ES" altLang="ru-RU" sz="1100" dirty="0">
              <a:latin typeface="+mj-lt"/>
              <a:cs typeface="Helvetica" panose="020B0604020202020204" pitchFamily="34" charset="0"/>
            </a:endParaRPr>
          </a:p>
        </p:txBody>
      </p:sp>
      <p:sp>
        <p:nvSpPr>
          <p:cNvPr id="14" name="CuadroTexto 13">
            <a:extLst>
              <a:ext uri="{FF2B5EF4-FFF2-40B4-BE49-F238E27FC236}">
                <a16:creationId xmlns:a16="http://schemas.microsoft.com/office/drawing/2014/main" id="{D0E468A7-B048-4B86-ABCD-12AD02943F2B}"/>
              </a:ext>
            </a:extLst>
          </p:cNvPr>
          <p:cNvSpPr txBox="1"/>
          <p:nvPr/>
        </p:nvSpPr>
        <p:spPr>
          <a:xfrm>
            <a:off x="423869" y="2166498"/>
            <a:ext cx="2583267" cy="830997"/>
          </a:xfrm>
          <a:prstGeom prst="rect">
            <a:avLst/>
          </a:prstGeom>
          <a:noFill/>
          <a:ln>
            <a:solidFill>
              <a:schemeClr val="tx1"/>
            </a:solidFill>
          </a:ln>
        </p:spPr>
        <p:txBody>
          <a:bodyPr wrap="square" rtlCol="0">
            <a:spAutoFit/>
          </a:bodyPr>
          <a:lstStyle/>
          <a:p>
            <a:endParaRPr lang="es-ES" sz="1200" dirty="0"/>
          </a:p>
          <a:p>
            <a:endParaRPr lang="es-ES" sz="1200" dirty="0"/>
          </a:p>
          <a:p>
            <a:endParaRPr lang="en-GB" sz="1200" dirty="0"/>
          </a:p>
          <a:p>
            <a:endParaRPr lang="en-GB" sz="1200" dirty="0"/>
          </a:p>
        </p:txBody>
      </p:sp>
      <p:pic>
        <p:nvPicPr>
          <p:cNvPr id="6" name="Imagen 5" descr="Diagrama&#10;&#10;Descripción generada automáticamente">
            <a:extLst>
              <a:ext uri="{FF2B5EF4-FFF2-40B4-BE49-F238E27FC236}">
                <a16:creationId xmlns:a16="http://schemas.microsoft.com/office/drawing/2014/main" id="{8290ED06-CDA2-4BF7-8495-08C99C410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224" y="1366659"/>
            <a:ext cx="5236293" cy="4283558"/>
          </a:xfrm>
          <a:prstGeom prst="rect">
            <a:avLst/>
          </a:prstGeom>
        </p:spPr>
      </p:pic>
      <p:sp>
        <p:nvSpPr>
          <p:cNvPr id="17" name="Rectángulo 16">
            <a:extLst>
              <a:ext uri="{FF2B5EF4-FFF2-40B4-BE49-F238E27FC236}">
                <a16:creationId xmlns:a16="http://schemas.microsoft.com/office/drawing/2014/main" id="{0C8A67BC-FEC9-45E8-872F-8CBAE2F6CAAE}"/>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CuadroTexto 17">
            <a:extLst>
              <a:ext uri="{FF2B5EF4-FFF2-40B4-BE49-F238E27FC236}">
                <a16:creationId xmlns:a16="http://schemas.microsoft.com/office/drawing/2014/main" id="{C5C8B169-4F4D-4B99-9EAE-8F4B0890A0AC}"/>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Edificios altos</a:t>
            </a:r>
          </a:p>
          <a:p>
            <a:pPr algn="just"/>
            <a:r>
              <a:rPr lang="es-ES" sz="1050" dirty="0">
                <a:solidFill>
                  <a:schemeClr val="tx1">
                    <a:lumMod val="65000"/>
                    <a:lumOff val="35000"/>
                  </a:schemeClr>
                </a:solidFill>
              </a:rPr>
              <a:t>Pregunta 1/2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366998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Edificios altos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835278471"/>
              </p:ext>
            </p:extLst>
          </p:nvPr>
        </p:nvGraphicFramePr>
        <p:xfrm>
          <a:off x="3851920" y="1844824"/>
          <a:ext cx="4896544" cy="33223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atención el </a:t>
                      </a:r>
                      <a:r>
                        <a:rPr lang="es-ES" sz="1200" kern="1200" dirty="0">
                          <a:solidFill>
                            <a:schemeClr val="tx1"/>
                          </a:solidFill>
                          <a:latin typeface="Arial" panose="020B0604020202020204" pitchFamily="34" charset="0"/>
                          <a:ea typeface="+mn-ea"/>
                          <a:cs typeface="Arial" panose="020B0604020202020204" pitchFamily="34" charset="0"/>
                        </a:rPr>
                        <a:t>estímulo </a:t>
                      </a:r>
                      <a:r>
                        <a:rPr lang="es-ES" sz="1200" kern="1200" dirty="0">
                          <a:solidFill>
                            <a:srgbClr val="000000"/>
                          </a:solidFill>
                          <a:latin typeface="Arial" panose="020B0604020202020204" pitchFamily="34" charset="0"/>
                          <a:ea typeface="+mn-ea"/>
                          <a:cs typeface="Arial" panose="020B0604020202020204" pitchFamily="34" charset="0"/>
                        </a:rPr>
                        <a:t>que 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la pregunta con mucha atención y centrarse en los elementos clave sobre los que está formulada (elemento 1 edificios; elemento 2 alturas).</a:t>
                      </a: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i="0" kern="1200" dirty="0">
                          <a:solidFill>
                            <a:srgbClr val="000000"/>
                          </a:solidFill>
                          <a:latin typeface="Arial" panose="020B0604020202020204" pitchFamily="34" charset="0"/>
                          <a:ea typeface="+mn-ea"/>
                          <a:cs typeface="Arial" panose="020B0604020202020204" pitchFamily="34" charset="0"/>
                        </a:rPr>
                        <a:t>Centrarse en el gráfico que tenga los elementos clave (el gráfico 2) sin perder de vista el resto de información.</a:t>
                      </a:r>
                      <a:endParaRPr lang="es-ES" sz="1200" i="1"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Identificar en la línea </a:t>
                      </a:r>
                      <a:r>
                        <a:rPr lang="es-ES" sz="1200" dirty="0">
                          <a:solidFill>
                            <a:schemeClr val="tx1"/>
                          </a:solidFill>
                          <a:latin typeface="Arial" panose="020B0604020202020204" pitchFamily="34" charset="0"/>
                          <a:cs typeface="Arial" panose="020B0604020202020204" pitchFamily="34" charset="0"/>
                        </a:rPr>
                        <a:t>vertical cuál es el elemento buscado y relacionar con el dato de la barra horizontal.</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Arial" panose="020B0604020202020204" pitchFamily="34" charset="0"/>
                          <a:cs typeface="Arial" panose="020B0604020202020204" pitchFamily="34" charset="0"/>
                        </a:rPr>
                        <a:t>Tener en cuenta el resto de información proporcionada en el estímulo </a:t>
                      </a:r>
                      <a:r>
                        <a:rPr lang="es-ES" sz="1200" dirty="0">
                          <a:latin typeface="Arial" panose="020B0604020202020204" pitchFamily="34" charset="0"/>
                          <a:cs typeface="Arial" panose="020B0604020202020204" pitchFamily="34" charset="0"/>
                        </a:rPr>
                        <a:t>para interpretar la información que proporcionan las barras del gráfico correspondientes interpretando la información relativa a ambos elementos de forma conjunta.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Integración e interpretación</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La torre CN</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1/2</a:t>
            </a:r>
          </a:p>
        </p:txBody>
      </p:sp>
    </p:spTree>
    <p:extLst>
      <p:ext uri="{BB962C8B-B14F-4D97-AF65-F5344CB8AC3E}">
        <p14:creationId xmlns:p14="http://schemas.microsoft.com/office/powerpoint/2010/main" val="115999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44902" y="1578235"/>
            <a:ext cx="2915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¿Qué tipo de información proporciona el Gráfico 1?</a:t>
            </a:r>
          </a:p>
        </p:txBody>
      </p:sp>
      <p:pic>
        <p:nvPicPr>
          <p:cNvPr id="6" name="Imagen 5" descr="Diagrama&#10;&#10;Descripción generada automáticamente">
            <a:extLst>
              <a:ext uri="{FF2B5EF4-FFF2-40B4-BE49-F238E27FC236}">
                <a16:creationId xmlns:a16="http://schemas.microsoft.com/office/drawing/2014/main" id="{8290ED06-CDA2-4BF7-8495-08C99C410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749" y="1215214"/>
            <a:ext cx="5236293" cy="4283558"/>
          </a:xfrm>
          <a:prstGeom prst="rect">
            <a:avLst/>
          </a:prstGeom>
        </p:spPr>
      </p:pic>
      <p:graphicFrame>
        <p:nvGraphicFramePr>
          <p:cNvPr id="10" name="Tabla 4">
            <a:extLst>
              <a:ext uri="{FF2B5EF4-FFF2-40B4-BE49-F238E27FC236}">
                <a16:creationId xmlns:a16="http://schemas.microsoft.com/office/drawing/2014/main" id="{05C08B13-21A7-42C9-8EC1-70EA65FBB766}"/>
              </a:ext>
            </a:extLst>
          </p:cNvPr>
          <p:cNvGraphicFramePr>
            <a:graphicFrameLocks noGrp="1"/>
          </p:cNvGraphicFramePr>
          <p:nvPr>
            <p:extLst>
              <p:ext uri="{D42A27DB-BD31-4B8C-83A1-F6EECF244321}">
                <p14:modId xmlns:p14="http://schemas.microsoft.com/office/powerpoint/2010/main" val="3617847084"/>
              </p:ext>
            </p:extLst>
          </p:nvPr>
        </p:nvGraphicFramePr>
        <p:xfrm>
          <a:off x="580413" y="2113228"/>
          <a:ext cx="2679972" cy="1874520"/>
        </p:xfrm>
        <a:graphic>
          <a:graphicData uri="http://schemas.openxmlformats.org/drawingml/2006/table">
            <a:tbl>
              <a:tblPr firstRow="1" bandRow="1">
                <a:tableStyleId>{5C22544A-7EE6-4342-B048-85BDC9FD1C3A}</a:tableStyleId>
              </a:tblPr>
              <a:tblGrid>
                <a:gridCol w="327702">
                  <a:extLst>
                    <a:ext uri="{9D8B030D-6E8A-4147-A177-3AD203B41FA5}">
                      <a16:colId xmlns:a16="http://schemas.microsoft.com/office/drawing/2014/main" val="2095430410"/>
                    </a:ext>
                  </a:extLst>
                </a:gridCol>
                <a:gridCol w="2352270">
                  <a:extLst>
                    <a:ext uri="{9D8B030D-6E8A-4147-A177-3AD203B41FA5}">
                      <a16:colId xmlns:a16="http://schemas.microsoft.com/office/drawing/2014/main" val="347421630"/>
                    </a:ext>
                  </a:extLst>
                </a:gridCol>
              </a:tblGrid>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100" b="0" dirty="0">
                          <a:solidFill>
                            <a:schemeClr val="tx1"/>
                          </a:solidFill>
                          <a:latin typeface="+mj-lt"/>
                          <a:cs typeface="Arial" panose="020B0604020202020204" pitchFamily="34" charset="0"/>
                        </a:rPr>
                        <a:t>Una comparación de altura de distintos edificios.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575427"/>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100" b="0" dirty="0">
                          <a:solidFill>
                            <a:schemeClr val="tx1"/>
                          </a:solidFill>
                          <a:latin typeface="+mj-lt"/>
                          <a:cs typeface="Arial" panose="020B0604020202020204" pitchFamily="34" charset="0"/>
                        </a:rPr>
                        <a:t>El número total de edificios de distintas ciudades.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63055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GB" sz="1100" b="0" i="0" u="none" strike="noStrike" baseline="0" dirty="0">
                          <a:solidFill>
                            <a:schemeClr val="tx1"/>
                          </a:solidFill>
                          <a:latin typeface="+mj-lt"/>
                          <a:cs typeface="Arial" panose="020B0604020202020204" pitchFamily="34" charset="0"/>
                        </a:rPr>
                        <a:t>El número de edificios que superan una determinada altura en distintas ciudades.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839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GB" sz="1100" b="0" i="0" u="none" strike="noStrike" baseline="0" dirty="0">
                          <a:solidFill>
                            <a:schemeClr val="tx1"/>
                          </a:solidFill>
                          <a:latin typeface="+mj-lt"/>
                          <a:cs typeface="Arial" panose="020B0604020202020204" pitchFamily="34" charset="0"/>
                        </a:rPr>
                        <a:t>Información sobre el estilo de los edificios de distintas ciudades.</a:t>
                      </a:r>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1935433"/>
                  </a:ext>
                </a:extLst>
              </a:tr>
            </a:tbl>
          </a:graphicData>
        </a:graphic>
      </p:graphicFrame>
      <p:sp>
        <p:nvSpPr>
          <p:cNvPr id="11" name="Elipse 10">
            <a:extLst>
              <a:ext uri="{FF2B5EF4-FFF2-40B4-BE49-F238E27FC236}">
                <a16:creationId xmlns:a16="http://schemas.microsoft.com/office/drawing/2014/main" id="{4F7639C5-6EA7-49D4-A564-96D6A6095521}"/>
              </a:ext>
            </a:extLst>
          </p:cNvPr>
          <p:cNvSpPr/>
          <p:nvPr/>
        </p:nvSpPr>
        <p:spPr>
          <a:xfrm>
            <a:off x="731094" y="3035251"/>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lipse 11">
            <a:extLst>
              <a:ext uri="{FF2B5EF4-FFF2-40B4-BE49-F238E27FC236}">
                <a16:creationId xmlns:a16="http://schemas.microsoft.com/office/drawing/2014/main" id="{1892EBF3-035C-41A3-9BF2-DA6EF936359B}"/>
              </a:ext>
            </a:extLst>
          </p:cNvPr>
          <p:cNvSpPr/>
          <p:nvPr/>
        </p:nvSpPr>
        <p:spPr>
          <a:xfrm>
            <a:off x="731094" y="2205693"/>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lipse 12">
            <a:extLst>
              <a:ext uri="{FF2B5EF4-FFF2-40B4-BE49-F238E27FC236}">
                <a16:creationId xmlns:a16="http://schemas.microsoft.com/office/drawing/2014/main" id="{4B0D0194-7221-4017-8FA1-EAEB30F6CDAD}"/>
              </a:ext>
            </a:extLst>
          </p:cNvPr>
          <p:cNvSpPr/>
          <p:nvPr/>
        </p:nvSpPr>
        <p:spPr>
          <a:xfrm>
            <a:off x="731094" y="2649474"/>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Elipse 14">
            <a:extLst>
              <a:ext uri="{FF2B5EF4-FFF2-40B4-BE49-F238E27FC236}">
                <a16:creationId xmlns:a16="http://schemas.microsoft.com/office/drawing/2014/main" id="{3F1133AE-D916-4F23-AF2D-FA104EE4937C}"/>
              </a:ext>
            </a:extLst>
          </p:cNvPr>
          <p:cNvSpPr/>
          <p:nvPr/>
        </p:nvSpPr>
        <p:spPr>
          <a:xfrm>
            <a:off x="731094" y="3611315"/>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ángulo 13">
            <a:extLst>
              <a:ext uri="{FF2B5EF4-FFF2-40B4-BE49-F238E27FC236}">
                <a16:creationId xmlns:a16="http://schemas.microsoft.com/office/drawing/2014/main" id="{60940F9E-65FB-4366-AD9C-1D138A35D095}"/>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CuadroTexto 15">
            <a:extLst>
              <a:ext uri="{FF2B5EF4-FFF2-40B4-BE49-F238E27FC236}">
                <a16:creationId xmlns:a16="http://schemas.microsoft.com/office/drawing/2014/main" id="{7312FA80-BA8E-48C4-A24A-92BF8FAEC8CC}"/>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Edificios altos</a:t>
            </a:r>
          </a:p>
          <a:p>
            <a:pPr algn="just"/>
            <a:r>
              <a:rPr lang="es-ES" sz="1050" dirty="0">
                <a:solidFill>
                  <a:schemeClr val="tx1">
                    <a:lumMod val="65000"/>
                    <a:lumOff val="35000"/>
                  </a:schemeClr>
                </a:solidFill>
              </a:rPr>
              <a:t>Pregunta 2/2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06438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Edificios altos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503464535"/>
              </p:ext>
            </p:extLst>
          </p:nvPr>
        </p:nvGraphicFramePr>
        <p:xfrm>
          <a:off x="3851920" y="1844824"/>
          <a:ext cx="4896544" cy="32004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atención </a:t>
                      </a:r>
                      <a:r>
                        <a:rPr lang="es-ES" sz="1200" kern="1200" dirty="0">
                          <a:solidFill>
                            <a:schemeClr val="tx1"/>
                          </a:solidFill>
                          <a:latin typeface="Arial" panose="020B0604020202020204" pitchFamily="34" charset="0"/>
                          <a:ea typeface="+mn-ea"/>
                          <a:cs typeface="Arial" panose="020B0604020202020204" pitchFamily="34" charset="0"/>
                        </a:rPr>
                        <a:t>el estímulo que </a:t>
                      </a:r>
                      <a:r>
                        <a:rPr lang="es-ES" sz="1200" kern="1200" dirty="0">
                          <a:solidFill>
                            <a:srgbClr val="000000"/>
                          </a:solidFill>
                          <a:latin typeface="Arial" panose="020B0604020202020204" pitchFamily="34" charset="0"/>
                          <a:ea typeface="+mn-ea"/>
                          <a:cs typeface="Arial" panose="020B0604020202020204" pitchFamily="34" charset="0"/>
                        </a:rPr>
                        <a:t>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que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i="0" kern="1200" dirty="0">
                          <a:solidFill>
                            <a:srgbClr val="000000"/>
                          </a:solidFill>
                          <a:latin typeface="Arial" panose="020B0604020202020204" pitchFamily="34" charset="0"/>
                          <a:ea typeface="+mn-ea"/>
                          <a:cs typeface="Arial" panose="020B0604020202020204" pitchFamily="34" charset="0"/>
                        </a:rPr>
                        <a:t>Leer las posibles respuestas comprendiendo su significado.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Reflexionar dónde se indicaría el tipo de información que solicita. </a:t>
                      </a:r>
                      <a:r>
                        <a:rPr lang="es-ES" sz="1200" i="1" dirty="0">
                          <a:latin typeface="Arial" panose="020B0604020202020204" pitchFamily="34" charset="0"/>
                          <a:cs typeface="Arial" panose="020B0604020202020204" pitchFamily="34" charset="0"/>
                        </a:rPr>
                        <a:t>Información que proporciona el gráfico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Buscar la información que se solicita. </a:t>
                      </a:r>
                      <a:r>
                        <a:rPr lang="es-ES" sz="1200" i="1" dirty="0">
                          <a:latin typeface="Arial" panose="020B0604020202020204" pitchFamily="34" charset="0"/>
                          <a:cs typeface="Arial" panose="020B0604020202020204" pitchFamily="34" charset="0"/>
                        </a:rPr>
                        <a:t>¿Dónde se suele explicar un gráfico? En la descripción de los gráficos bajo el titulo.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Integración e interpretación</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El número de edificios que superan una determinada altura en varias ciudades. </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260414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59499" y="1379906"/>
            <a:ext cx="2915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¿Cuáles son los dos grupos en que se divide la población en edad de trabajar?</a:t>
            </a:r>
          </a:p>
        </p:txBody>
      </p:sp>
      <p:sp>
        <p:nvSpPr>
          <p:cNvPr id="16" name="CuadroTexto 15">
            <a:extLst>
              <a:ext uri="{FF2B5EF4-FFF2-40B4-BE49-F238E27FC236}">
                <a16:creationId xmlns:a16="http://schemas.microsoft.com/office/drawing/2014/main" id="{96D8D11D-143D-47DF-AC05-A0FC7114BF5F}"/>
              </a:ext>
            </a:extLst>
          </p:cNvPr>
          <p:cNvSpPr txBox="1">
            <a:spLocks noChangeArrowheads="1"/>
          </p:cNvSpPr>
          <p:nvPr/>
        </p:nvSpPr>
        <p:spPr bwMode="auto">
          <a:xfrm>
            <a:off x="3775953" y="5424085"/>
            <a:ext cx="5232210"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es-ES" sz="1200" b="1" i="0" u="none" strike="noStrike" baseline="0" dirty="0">
                <a:latin typeface="GillSansMT,Bold"/>
              </a:rPr>
              <a:t>Notas:</a:t>
            </a:r>
          </a:p>
          <a:p>
            <a:pPr algn="l">
              <a:buNone/>
            </a:pPr>
            <a:r>
              <a:rPr lang="es-ES" sz="1000" dirty="0">
                <a:latin typeface="+mj-lt"/>
                <a:cs typeface="Helvetica" panose="020B0604020202020204" pitchFamily="34" charset="0"/>
              </a:rPr>
              <a:t>1. Las cifras referentes a la población se dan en miles de personas (x 1.000)</a:t>
            </a:r>
          </a:p>
          <a:p>
            <a:pPr algn="l">
              <a:buNone/>
            </a:pPr>
            <a:r>
              <a:rPr lang="es-ES" sz="1000" dirty="0">
                <a:latin typeface="+mj-lt"/>
                <a:cs typeface="Helvetica" panose="020B0604020202020204" pitchFamily="34" charset="0"/>
              </a:rPr>
              <a:t>2. La población en edad de trabajar se define como las personas con edades comprendidas entre los 15 y los 65 años.</a:t>
            </a:r>
          </a:p>
          <a:p>
            <a:pPr algn="l">
              <a:buNone/>
            </a:pPr>
            <a:r>
              <a:rPr lang="es-ES" sz="1000" dirty="0">
                <a:latin typeface="+mj-lt"/>
                <a:cs typeface="Helvetica" panose="020B0604020202020204" pitchFamily="34" charset="0"/>
              </a:rPr>
              <a:t>3. Se considera “fuera de la población activa” a aquellos que no buscan trabajo activamente y/o que están incapacitados para el trabajo.</a:t>
            </a:r>
            <a:endParaRPr lang="es-ES" altLang="ru-RU" sz="1000" dirty="0">
              <a:latin typeface="+mj-lt"/>
              <a:cs typeface="Helvetica" panose="020B0604020202020204" pitchFamily="34" charset="0"/>
            </a:endParaRPr>
          </a:p>
        </p:txBody>
      </p:sp>
      <p:graphicFrame>
        <p:nvGraphicFramePr>
          <p:cNvPr id="11" name="Tabla 4">
            <a:extLst>
              <a:ext uri="{FF2B5EF4-FFF2-40B4-BE49-F238E27FC236}">
                <a16:creationId xmlns:a16="http://schemas.microsoft.com/office/drawing/2014/main" id="{0FE43D28-F3B1-4249-8E0A-BDA0B650B294}"/>
              </a:ext>
            </a:extLst>
          </p:cNvPr>
          <p:cNvGraphicFramePr>
            <a:graphicFrameLocks noGrp="1"/>
          </p:cNvGraphicFramePr>
          <p:nvPr>
            <p:extLst>
              <p:ext uri="{D42A27DB-BD31-4B8C-83A1-F6EECF244321}">
                <p14:modId xmlns:p14="http://schemas.microsoft.com/office/powerpoint/2010/main" val="354935196"/>
              </p:ext>
            </p:extLst>
          </p:nvPr>
        </p:nvGraphicFramePr>
        <p:xfrm>
          <a:off x="121604" y="2094785"/>
          <a:ext cx="3153378" cy="2544282"/>
        </p:xfrm>
        <a:graphic>
          <a:graphicData uri="http://schemas.openxmlformats.org/drawingml/2006/table">
            <a:tbl>
              <a:tblPr firstRow="1" bandRow="1">
                <a:tableStyleId>{5C22544A-7EE6-4342-B048-85BDC9FD1C3A}</a:tableStyleId>
              </a:tblPr>
              <a:tblGrid>
                <a:gridCol w="385589">
                  <a:extLst>
                    <a:ext uri="{9D8B030D-6E8A-4147-A177-3AD203B41FA5}">
                      <a16:colId xmlns:a16="http://schemas.microsoft.com/office/drawing/2014/main" val="2095430410"/>
                    </a:ext>
                  </a:extLst>
                </a:gridCol>
                <a:gridCol w="2767789">
                  <a:extLst>
                    <a:ext uri="{9D8B030D-6E8A-4147-A177-3AD203B41FA5}">
                      <a16:colId xmlns:a16="http://schemas.microsoft.com/office/drawing/2014/main" val="347421630"/>
                    </a:ext>
                  </a:extLst>
                </a:gridCol>
              </a:tblGrid>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s-ES" sz="1100" b="0" dirty="0">
                          <a:solidFill>
                            <a:schemeClr val="tx1"/>
                          </a:solidFill>
                          <a:latin typeface="+mj-lt"/>
                          <a:cs typeface="Arial" panose="020B0604020202020204" pitchFamily="34" charset="0"/>
                        </a:rPr>
                        <a:t>Empleados y desempleados.</a:t>
                      </a:r>
                    </a:p>
                    <a:p>
                      <a:endParaRPr lang="es-ES" sz="1100" b="0" dirty="0">
                        <a:solidFill>
                          <a:schemeClr val="tx1"/>
                        </a:solidFill>
                        <a:latin typeface="+mj-lt"/>
                        <a:cs typeface="Arial" panose="020B0604020202020204" pitchFamily="34" charset="0"/>
                      </a:endParaRPr>
                    </a:p>
                    <a:p>
                      <a:r>
                        <a:rPr lang="es-ES" sz="1100" b="0" dirty="0">
                          <a:solidFill>
                            <a:schemeClr val="tx1"/>
                          </a:solidFill>
                          <a:latin typeface="+mj-lt"/>
                          <a:cs typeface="Arial" panose="020B0604020202020204" pitchFamily="34" charset="0"/>
                        </a:rPr>
                        <a:t>En edad de trabajar y fuera de ella.</a:t>
                      </a:r>
                    </a:p>
                    <a:p>
                      <a:endParaRPr lang="es-ES" sz="1100" b="0" dirty="0">
                        <a:solidFill>
                          <a:schemeClr val="tx1"/>
                        </a:solidFill>
                        <a:latin typeface="+mj-lt"/>
                        <a:cs typeface="Arial" panose="020B0604020202020204" pitchFamily="34" charset="0"/>
                      </a:endParaRPr>
                    </a:p>
                    <a:p>
                      <a:r>
                        <a:rPr lang="es-ES" sz="1100" b="0" dirty="0">
                          <a:solidFill>
                            <a:schemeClr val="tx1"/>
                          </a:solidFill>
                          <a:latin typeface="+mj-lt"/>
                          <a:cs typeface="Arial" panose="020B0604020202020204" pitchFamily="34" charset="0"/>
                        </a:rPr>
                        <a:t>Trabajadores de jornada completa y trabajadores a tiempo parcial.</a:t>
                      </a:r>
                    </a:p>
                    <a:p>
                      <a:endParaRPr lang="es-ES" sz="1100" b="0" dirty="0">
                        <a:solidFill>
                          <a:schemeClr val="tx1"/>
                        </a:solidFill>
                        <a:latin typeface="+mj-lt"/>
                        <a:cs typeface="Arial" panose="020B0604020202020204" pitchFamily="34" charset="0"/>
                      </a:endParaRPr>
                    </a:p>
                    <a:p>
                      <a:r>
                        <a:rPr lang="es-ES" sz="1100" b="0" dirty="0">
                          <a:solidFill>
                            <a:schemeClr val="tx1"/>
                          </a:solidFill>
                          <a:latin typeface="+mj-lt"/>
                          <a:cs typeface="Arial" panose="020B0604020202020204" pitchFamily="34" charset="0"/>
                        </a:rPr>
                        <a:t>Dentro de la población activa y fuera de la población activa.</a:t>
                      </a:r>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575427"/>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63055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endParaRPr lang="en-GB" sz="1100" b="0" i="0" u="none" strike="noStrike" baseline="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839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1935433"/>
                  </a:ext>
                </a:extLst>
              </a:tr>
            </a:tbl>
          </a:graphicData>
        </a:graphic>
      </p:graphicFrame>
      <p:sp>
        <p:nvSpPr>
          <p:cNvPr id="12" name="Elipse 11">
            <a:extLst>
              <a:ext uri="{FF2B5EF4-FFF2-40B4-BE49-F238E27FC236}">
                <a16:creationId xmlns:a16="http://schemas.microsoft.com/office/drawing/2014/main" id="{805A1D3E-4755-41A8-9DB2-9E7526838411}"/>
              </a:ext>
            </a:extLst>
          </p:cNvPr>
          <p:cNvSpPr/>
          <p:nvPr/>
        </p:nvSpPr>
        <p:spPr>
          <a:xfrm>
            <a:off x="416643" y="2492536"/>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lipse 13">
            <a:extLst>
              <a:ext uri="{FF2B5EF4-FFF2-40B4-BE49-F238E27FC236}">
                <a16:creationId xmlns:a16="http://schemas.microsoft.com/office/drawing/2014/main" id="{A6AB7EA6-9E20-4719-B277-475C6B2DE3E5}"/>
              </a:ext>
            </a:extLst>
          </p:cNvPr>
          <p:cNvSpPr/>
          <p:nvPr/>
        </p:nvSpPr>
        <p:spPr>
          <a:xfrm>
            <a:off x="416643" y="2831298"/>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lipse 16">
            <a:extLst>
              <a:ext uri="{FF2B5EF4-FFF2-40B4-BE49-F238E27FC236}">
                <a16:creationId xmlns:a16="http://schemas.microsoft.com/office/drawing/2014/main" id="{96226300-A565-4BAB-9D3C-9E21C6529909}"/>
              </a:ext>
            </a:extLst>
          </p:cNvPr>
          <p:cNvSpPr/>
          <p:nvPr/>
        </p:nvSpPr>
        <p:spPr>
          <a:xfrm>
            <a:off x="412858" y="3269875"/>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Elipse 17">
            <a:extLst>
              <a:ext uri="{FF2B5EF4-FFF2-40B4-BE49-F238E27FC236}">
                <a16:creationId xmlns:a16="http://schemas.microsoft.com/office/drawing/2014/main" id="{EAEE3242-E110-4900-8D43-C368BE9205A2}"/>
              </a:ext>
            </a:extLst>
          </p:cNvPr>
          <p:cNvSpPr/>
          <p:nvPr/>
        </p:nvSpPr>
        <p:spPr>
          <a:xfrm>
            <a:off x="412118" y="2107265"/>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ángulo 20">
            <a:extLst>
              <a:ext uri="{FF2B5EF4-FFF2-40B4-BE49-F238E27FC236}">
                <a16:creationId xmlns:a16="http://schemas.microsoft.com/office/drawing/2014/main" id="{BECFE32D-8626-4A4C-8F00-B813B575F8C9}"/>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CuadroTexto 21">
            <a:extLst>
              <a:ext uri="{FF2B5EF4-FFF2-40B4-BE49-F238E27FC236}">
                <a16:creationId xmlns:a16="http://schemas.microsoft.com/office/drawing/2014/main" id="{17A97D93-A8F1-447E-B12D-97C72A633D6A}"/>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Población activa</a:t>
            </a:r>
          </a:p>
          <a:p>
            <a:pPr algn="just"/>
            <a:r>
              <a:rPr lang="es-ES" sz="1050" dirty="0">
                <a:solidFill>
                  <a:schemeClr val="tx1">
                    <a:lumMod val="65000"/>
                    <a:lumOff val="35000"/>
                  </a:schemeClr>
                </a:solidFill>
              </a:rPr>
              <a:t>Pregunta 1/4</a:t>
            </a:r>
            <a:endParaRPr lang="en-GB" sz="1050" dirty="0">
              <a:solidFill>
                <a:schemeClr val="tx1">
                  <a:lumMod val="65000"/>
                  <a:lumOff val="35000"/>
                </a:schemeClr>
              </a:solidFill>
            </a:endParaRPr>
          </a:p>
        </p:txBody>
      </p:sp>
      <p:pic>
        <p:nvPicPr>
          <p:cNvPr id="6" name="Imagen 5">
            <a:extLst>
              <a:ext uri="{FF2B5EF4-FFF2-40B4-BE49-F238E27FC236}">
                <a16:creationId xmlns:a16="http://schemas.microsoft.com/office/drawing/2014/main" id="{0D3FB647-8C06-4A06-BECC-798D4EBE46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6110" y="584467"/>
            <a:ext cx="4457143" cy="4800000"/>
          </a:xfrm>
          <a:prstGeom prst="rect">
            <a:avLst/>
          </a:prstGeom>
        </p:spPr>
      </p:pic>
    </p:spTree>
    <p:extLst>
      <p:ext uri="{BB962C8B-B14F-4D97-AF65-F5344CB8AC3E}">
        <p14:creationId xmlns:p14="http://schemas.microsoft.com/office/powerpoint/2010/main" val="150942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942195993"/>
              </p:ext>
            </p:extLst>
          </p:nvPr>
        </p:nvGraphicFramePr>
        <p:xfrm>
          <a:off x="3851920" y="1844824"/>
          <a:ext cx="4896544" cy="28041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atención el estímulo que 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se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i="0" kern="1200" dirty="0">
                          <a:solidFill>
                            <a:srgbClr val="000000"/>
                          </a:solidFill>
                          <a:latin typeface="Arial" panose="020B0604020202020204" pitchFamily="34" charset="0"/>
                          <a:ea typeface="+mn-ea"/>
                          <a:cs typeface="Arial" panose="020B0604020202020204" pitchFamily="34" charset="0"/>
                        </a:rPr>
                        <a:t>Localizar en el texto los conceptos clave que aparecen en el enunciado </a:t>
                      </a:r>
                      <a:r>
                        <a:rPr lang="es-ES" sz="1200" i="1" kern="1200" dirty="0">
                          <a:solidFill>
                            <a:srgbClr val="000000"/>
                          </a:solidFill>
                          <a:latin typeface="Arial" panose="020B0604020202020204" pitchFamily="34" charset="0"/>
                          <a:ea typeface="+mn-ea"/>
                          <a:cs typeface="Arial" panose="020B0604020202020204" pitchFamily="34" charset="0"/>
                        </a:rPr>
                        <a:t>“población en edad de trabajar”</a:t>
                      </a:r>
                      <a:r>
                        <a:rPr lang="es-ES" sz="1200" i="0" kern="1200" dirty="0">
                          <a:solidFill>
                            <a:srgbClr val="000000"/>
                          </a:solidFill>
                          <a:latin typeface="Arial" panose="020B0604020202020204" pitchFamily="34" charset="0"/>
                          <a:ea typeface="+mn-ea"/>
                          <a:cs typeface="Arial" panose="020B0604020202020204" pitchFamily="34" charset="0"/>
                        </a:rPr>
                        <a:t>. En el primer párrafo define explícitamente que l</a:t>
                      </a:r>
                      <a:r>
                        <a:rPr lang="es-ES" sz="1200" i="1" kern="1200" dirty="0">
                          <a:solidFill>
                            <a:srgbClr val="000000"/>
                          </a:solidFill>
                          <a:latin typeface="Arial" panose="020B0604020202020204" pitchFamily="34" charset="0"/>
                          <a:ea typeface="+mn-ea"/>
                          <a:cs typeface="Arial" panose="020B0604020202020204" pitchFamily="34" charset="0"/>
                        </a:rPr>
                        <a:t>a población en edad de trabajar se representa en el gráfico como población activa</a:t>
                      </a:r>
                      <a:r>
                        <a:rPr lang="es-ES" sz="1200" i="0" kern="1200" dirty="0">
                          <a:solidFill>
                            <a:srgbClr val="000000"/>
                          </a:solidFill>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Valorar cual de las posibles respuestas es la correcta según la información disponible en el gráfico.</a:t>
                      </a:r>
                      <a:endParaRPr lang="es-ES"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Integración e interpretación</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Dentro de la población activa y fuera de la población activa.</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1/4</a:t>
            </a:r>
          </a:p>
        </p:txBody>
      </p:sp>
    </p:spTree>
    <p:extLst>
      <p:ext uri="{BB962C8B-B14F-4D97-AF65-F5344CB8AC3E}">
        <p14:creationId xmlns:p14="http://schemas.microsoft.com/office/powerpoint/2010/main" val="107912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59499" y="1379906"/>
            <a:ext cx="29154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¿Cuántas personas en edad de trabajar no pertenecían a la población activa?</a:t>
            </a:r>
          </a:p>
          <a:p>
            <a:pPr>
              <a:spcBef>
                <a:spcPct val="0"/>
              </a:spcBef>
              <a:buFontTx/>
              <a:buNone/>
            </a:pPr>
            <a:r>
              <a:rPr lang="es-ES" altLang="ru-RU" sz="1100" dirty="0">
                <a:latin typeface="+mj-lt"/>
                <a:cs typeface="Helvetica" panose="020B0604020202020204" pitchFamily="34" charset="0"/>
              </a:rPr>
              <a:t>(Escribe el número de personas, no escribas el porcentaje).</a:t>
            </a:r>
          </a:p>
        </p:txBody>
      </p:sp>
      <p:sp>
        <p:nvSpPr>
          <p:cNvPr id="15" name="CuadroTexto 14">
            <a:extLst>
              <a:ext uri="{FF2B5EF4-FFF2-40B4-BE49-F238E27FC236}">
                <a16:creationId xmlns:a16="http://schemas.microsoft.com/office/drawing/2014/main" id="{05D895A2-C829-4B23-BBD9-45E5B9CB1C41}"/>
              </a:ext>
            </a:extLst>
          </p:cNvPr>
          <p:cNvSpPr txBox="1"/>
          <p:nvPr/>
        </p:nvSpPr>
        <p:spPr>
          <a:xfrm>
            <a:off x="476565" y="2414843"/>
            <a:ext cx="2583267" cy="830997"/>
          </a:xfrm>
          <a:prstGeom prst="rect">
            <a:avLst/>
          </a:prstGeom>
          <a:noFill/>
          <a:ln>
            <a:solidFill>
              <a:schemeClr val="tx1"/>
            </a:solidFill>
          </a:ln>
        </p:spPr>
        <p:txBody>
          <a:bodyPr wrap="square" rtlCol="0">
            <a:spAutoFit/>
          </a:bodyPr>
          <a:lstStyle/>
          <a:p>
            <a:endParaRPr lang="es-ES" sz="1200" dirty="0"/>
          </a:p>
          <a:p>
            <a:endParaRPr lang="es-ES" sz="1200" dirty="0"/>
          </a:p>
          <a:p>
            <a:endParaRPr lang="en-GB" sz="1200" dirty="0"/>
          </a:p>
          <a:p>
            <a:endParaRPr lang="en-GB" sz="1200" dirty="0"/>
          </a:p>
        </p:txBody>
      </p:sp>
      <p:sp>
        <p:nvSpPr>
          <p:cNvPr id="11" name="Rectángulo 10">
            <a:extLst>
              <a:ext uri="{FF2B5EF4-FFF2-40B4-BE49-F238E27FC236}">
                <a16:creationId xmlns:a16="http://schemas.microsoft.com/office/drawing/2014/main" id="{024593F7-DC78-42EC-B538-9F9D9F02CF07}"/>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CuadroTexto 11">
            <a:extLst>
              <a:ext uri="{FF2B5EF4-FFF2-40B4-BE49-F238E27FC236}">
                <a16:creationId xmlns:a16="http://schemas.microsoft.com/office/drawing/2014/main" id="{472DBC46-860D-4321-BD94-EF1D1DDE666D}"/>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Población activa</a:t>
            </a:r>
          </a:p>
          <a:p>
            <a:pPr algn="just"/>
            <a:r>
              <a:rPr lang="es-ES" sz="1050" dirty="0">
                <a:solidFill>
                  <a:schemeClr val="tx1">
                    <a:lumMod val="65000"/>
                    <a:lumOff val="35000"/>
                  </a:schemeClr>
                </a:solidFill>
              </a:rPr>
              <a:t>Pregunta 2/4</a:t>
            </a:r>
            <a:endParaRPr lang="en-GB" sz="1050" dirty="0">
              <a:solidFill>
                <a:schemeClr val="tx1">
                  <a:lumMod val="65000"/>
                  <a:lumOff val="35000"/>
                </a:schemeClr>
              </a:solidFill>
            </a:endParaRPr>
          </a:p>
        </p:txBody>
      </p:sp>
      <p:sp>
        <p:nvSpPr>
          <p:cNvPr id="14" name="CuadroTexto 13">
            <a:extLst>
              <a:ext uri="{FF2B5EF4-FFF2-40B4-BE49-F238E27FC236}">
                <a16:creationId xmlns:a16="http://schemas.microsoft.com/office/drawing/2014/main" id="{96D8D11D-143D-47DF-AC05-A0FC7114BF5F}"/>
              </a:ext>
            </a:extLst>
          </p:cNvPr>
          <p:cNvSpPr txBox="1">
            <a:spLocks noChangeArrowheads="1"/>
          </p:cNvSpPr>
          <p:nvPr/>
        </p:nvSpPr>
        <p:spPr bwMode="auto">
          <a:xfrm>
            <a:off x="3775953" y="5424085"/>
            <a:ext cx="5232210"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es-ES" sz="1200" b="1" i="0" u="none" strike="noStrike" baseline="0" dirty="0">
                <a:latin typeface="GillSansMT,Bold"/>
              </a:rPr>
              <a:t>Notas:</a:t>
            </a:r>
          </a:p>
          <a:p>
            <a:pPr algn="l">
              <a:buNone/>
            </a:pPr>
            <a:r>
              <a:rPr lang="es-ES" sz="1000" dirty="0">
                <a:latin typeface="+mj-lt"/>
                <a:cs typeface="Helvetica" panose="020B0604020202020204" pitchFamily="34" charset="0"/>
              </a:rPr>
              <a:t>1. Las cifras referentes a la población se dan en miles de personas (x 1.000)</a:t>
            </a:r>
          </a:p>
          <a:p>
            <a:pPr algn="l">
              <a:buNone/>
            </a:pPr>
            <a:r>
              <a:rPr lang="es-ES" sz="1000" dirty="0">
                <a:latin typeface="+mj-lt"/>
                <a:cs typeface="Helvetica" panose="020B0604020202020204" pitchFamily="34" charset="0"/>
              </a:rPr>
              <a:t>2. La población en edad de trabajar se define como las personas con edades comprendidas entre los 15 y los 65 años.</a:t>
            </a:r>
          </a:p>
          <a:p>
            <a:pPr algn="l">
              <a:buNone/>
            </a:pPr>
            <a:r>
              <a:rPr lang="es-ES" sz="1000" dirty="0">
                <a:latin typeface="+mj-lt"/>
                <a:cs typeface="Helvetica" panose="020B0604020202020204" pitchFamily="34" charset="0"/>
              </a:rPr>
              <a:t>3. Se considera “fuera de la población activa” a aquellos que no buscan trabajo activamente y/o que están incapacitados para el trabajo.</a:t>
            </a:r>
            <a:endParaRPr lang="es-ES" altLang="ru-RU" sz="1000" dirty="0">
              <a:latin typeface="+mj-lt"/>
              <a:cs typeface="Helvetica" panose="020B0604020202020204" pitchFamily="34" charset="0"/>
            </a:endParaRPr>
          </a:p>
        </p:txBody>
      </p:sp>
      <p:pic>
        <p:nvPicPr>
          <p:cNvPr id="16" name="Imagen 15">
            <a:extLst>
              <a:ext uri="{FF2B5EF4-FFF2-40B4-BE49-F238E27FC236}">
                <a16:creationId xmlns:a16="http://schemas.microsoft.com/office/drawing/2014/main" id="{98886182-8FEF-4309-9F06-63C34016FF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35275" y="620689"/>
            <a:ext cx="4457143" cy="4800000"/>
          </a:xfrm>
          <a:prstGeom prst="rect">
            <a:avLst/>
          </a:prstGeom>
        </p:spPr>
      </p:pic>
    </p:spTree>
    <p:extLst>
      <p:ext uri="{BB962C8B-B14F-4D97-AF65-F5344CB8AC3E}">
        <p14:creationId xmlns:p14="http://schemas.microsoft.com/office/powerpoint/2010/main" val="150125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493823027"/>
              </p:ext>
            </p:extLst>
          </p:nvPr>
        </p:nvGraphicFramePr>
        <p:xfrm>
          <a:off x="3851920" y="1844824"/>
          <a:ext cx="4896544" cy="32004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Observar y leer con atención el estímulo que 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Leer detenidamente el enunciado y tomarse tiempo para comprender qué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0" i="0" kern="1200" dirty="0">
                          <a:solidFill>
                            <a:schemeClr val="tx1"/>
                          </a:solidFill>
                          <a:latin typeface="Arial" panose="020B0604020202020204" pitchFamily="34" charset="0"/>
                          <a:ea typeface="+mn-ea"/>
                          <a:cs typeface="Arial" panose="020B0604020202020204" pitchFamily="34" charset="0"/>
                        </a:rPr>
                        <a:t>Reflexionar sobre las palabras claves </a:t>
                      </a:r>
                      <a:r>
                        <a:rPr lang="es-ES" sz="1200" b="0" i="1" kern="1200" dirty="0">
                          <a:solidFill>
                            <a:schemeClr val="tx1"/>
                          </a:solidFill>
                          <a:latin typeface="Arial" panose="020B0604020202020204" pitchFamily="34" charset="0"/>
                          <a:ea typeface="+mn-ea"/>
                          <a:cs typeface="Arial" panose="020B0604020202020204" pitchFamily="34" charset="0"/>
                        </a:rPr>
                        <a:t>“edad de trabajar pero NO pertenece a población activa y tener en cuenta las notas al pie de gráfico.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Localizar la información solicitada (949.9) y tener en cuenta el pie de página </a:t>
                      </a:r>
                      <a:r>
                        <a:rPr lang="es-ES" sz="1200" i="1" dirty="0">
                          <a:latin typeface="Arial" panose="020B0604020202020204" pitchFamily="34" charset="0"/>
                          <a:cs typeface="Arial" panose="020B0604020202020204" pitchFamily="34" charset="0"/>
                        </a:rPr>
                        <a:t>Las cifras referentes a la población se dan en miles de personas (x 1,000).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Obtención y recuperación de la información.</a:t>
            </a:r>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puntos</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100" dirty="0"/>
              <a:t>Puntuación máxima: Respuestas que indican que el número en el gráfico Y los millares en el título y la nota a pie de página han sido tenidos en cuenta</a:t>
            </a:r>
          </a:p>
          <a:p>
            <a:r>
              <a:rPr lang="es-ES" sz="1100" dirty="0"/>
              <a:t>Puntuación parcial: Respuestas que indican que el número en el gráfico ha sido localizado, pero que los millares en el título y nota al pie no se han tenido correctamente en cuenta. </a:t>
            </a:r>
          </a:p>
          <a:p>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2/4</a:t>
            </a:r>
          </a:p>
        </p:txBody>
      </p:sp>
    </p:spTree>
    <p:extLst>
      <p:ext uri="{BB962C8B-B14F-4D97-AF65-F5344CB8AC3E}">
        <p14:creationId xmlns:p14="http://schemas.microsoft.com/office/powerpoint/2010/main" val="114221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707886"/>
          </a:xfrm>
          <a:prstGeom prst="rect">
            <a:avLst/>
          </a:prstGeom>
          <a:noFill/>
        </p:spPr>
        <p:txBody>
          <a:bodyPr wrap="square" rtlCol="0">
            <a:spAutoFit/>
          </a:bodyPr>
          <a:lstStyle/>
          <a:p>
            <a:r>
              <a:rPr lang="en-US" sz="2000" b="1" dirty="0"/>
              <a:t>INSTRUCCIONES PARA EL DOCENTE PARA TRABAJAR CON EL MATERIAL EN CLASE CON SUS ALUMNOS:</a:t>
            </a:r>
          </a:p>
        </p:txBody>
      </p:sp>
      <p:sp>
        <p:nvSpPr>
          <p:cNvPr id="40" name="CuadroTexto 39"/>
          <p:cNvSpPr txBox="1"/>
          <p:nvPr/>
        </p:nvSpPr>
        <p:spPr>
          <a:xfrm>
            <a:off x="1115616" y="1058371"/>
            <a:ext cx="7488832" cy="4832092"/>
          </a:xfrm>
          <a:prstGeom prst="rect">
            <a:avLst/>
          </a:prstGeom>
          <a:noFill/>
        </p:spPr>
        <p:txBody>
          <a:bodyPr wrap="square" rtlCol="0">
            <a:spAutoFit/>
          </a:bodyPr>
          <a:lstStyle/>
          <a:p>
            <a:r>
              <a:rPr lang="en-US" sz="1400" dirty="0"/>
              <a:t>1: PRESENTE LA DIAPOSITIVA CON EL ESTÍMULO Y LA PREGUNTA </a:t>
            </a:r>
            <a:r>
              <a:rPr lang="en-US" sz="1400" b="1" u="sng" dirty="0"/>
              <a:t>A TODOS LOS ESTUDIANTES</a:t>
            </a:r>
          </a:p>
          <a:p>
            <a:endParaRPr lang="en-US" sz="1400" dirty="0"/>
          </a:p>
          <a:p>
            <a:r>
              <a:rPr lang="en-US" sz="1400" dirty="0"/>
              <a:t>2: PIDA A LOS ESTUDIANTES QUE SE CENTREN EN EL ESTÍMULO (PANTALLA DE LA DERECHA)</a:t>
            </a:r>
          </a:p>
          <a:p>
            <a:endParaRPr lang="en-US" sz="1400" dirty="0"/>
          </a:p>
          <a:p>
            <a:r>
              <a:rPr lang="en-US" sz="1400" dirty="0"/>
              <a:t>3: PIDA A LOS ESTUDIANTES QUE LEAN LA PREGUNTA CON MUCHA ATENCIÓN (PANTALLA DE LA IZQUIERDA)</a:t>
            </a:r>
          </a:p>
          <a:p>
            <a:endParaRPr lang="en-US" sz="1400" dirty="0"/>
          </a:p>
          <a:p>
            <a:r>
              <a:rPr lang="en-US" sz="1400" dirty="0"/>
              <a:t>4: DEJE UN TIEMPO RAZONABLE</a:t>
            </a:r>
          </a:p>
          <a:p>
            <a:endParaRPr lang="en-US" sz="1400" dirty="0"/>
          </a:p>
          <a:p>
            <a:r>
              <a:rPr lang="en-US" sz="1400" dirty="0"/>
              <a:t>5. PREGUNTE A LOS ESTUDIANTES CUÁLES SON LOS ELEMENTOS CLAVES DE LA PREGUNTA (AYÚDELES CON LA RESPUESTA)</a:t>
            </a:r>
          </a:p>
          <a:p>
            <a:endParaRPr lang="en-US" sz="1400" dirty="0"/>
          </a:p>
          <a:p>
            <a:r>
              <a:rPr lang="en-US" sz="1400" dirty="0"/>
              <a:t>6. PREGUNTE A LOS ESTUDIANTES QUÉ ESTRATEGIA SIGUEN PARA RESPONDER LA PREGUNTA</a:t>
            </a:r>
          </a:p>
          <a:p>
            <a:endParaRPr lang="en-US" sz="1400" dirty="0"/>
          </a:p>
          <a:p>
            <a:r>
              <a:rPr lang="en-US" sz="1400" dirty="0"/>
              <a:t>7. AYÚDELES A IDENTIFICAR LA ESTRATEGIA CORRECTA</a:t>
            </a:r>
          </a:p>
          <a:p>
            <a:endParaRPr lang="en-US" sz="1400" dirty="0"/>
          </a:p>
          <a:p>
            <a:r>
              <a:rPr lang="en-US" sz="1400" dirty="0"/>
              <a:t>8. DEBATAN EN GRUPO SOBRE LA RESPUESTA CORRECTA</a:t>
            </a:r>
          </a:p>
          <a:p>
            <a:endParaRPr lang="en-US" sz="1400" dirty="0"/>
          </a:p>
          <a:p>
            <a:r>
              <a:rPr lang="en-US" sz="1400" dirty="0"/>
              <a:t>9. VISUALICEN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Tree>
    <p:extLst>
      <p:ext uri="{BB962C8B-B14F-4D97-AF65-F5344CB8AC3E}">
        <p14:creationId xmlns:p14="http://schemas.microsoft.com/office/powerpoint/2010/main" val="163326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Obtención y recuperación de la información.</a:t>
            </a:r>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puntos</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100" dirty="0"/>
              <a:t>Puntuación máxima: Respuestas que indican que el número en el gráfico Y los millares en el título y la nota a pie de página han sido tenidos en cuenta</a:t>
            </a:r>
          </a:p>
          <a:p>
            <a:r>
              <a:rPr lang="es-ES" sz="1100" dirty="0"/>
              <a:t>Puntuación parcial: Respuestas que indican que el número en el gráfico ha sido localizado, pero que los millares en el título y nota al pie no se han tenido correctamente en cuenta</a:t>
            </a:r>
            <a:r>
              <a:rPr lang="es-ES" sz="1400" dirty="0"/>
              <a:t>. </a:t>
            </a:r>
          </a:p>
          <a:p>
            <a:endParaRPr lang="es-ES" altLang="ru-RU" sz="1400" i="1" kern="1200" dirty="0">
              <a:solidFill>
                <a:schemeClr val="tx1"/>
              </a:solidFill>
            </a:endParaRP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47874"/>
            <a:ext cx="3008313" cy="265708"/>
          </a:xfrm>
        </p:spPr>
        <p:txBody>
          <a:bodyPr/>
          <a:lstStyle/>
          <a:p>
            <a:r>
              <a:rPr lang="es-ES" dirty="0"/>
              <a:t>Pregunta 2/4</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3202114331"/>
              </p:ext>
            </p:extLst>
          </p:nvPr>
        </p:nvGraphicFramePr>
        <p:xfrm>
          <a:off x="3779912" y="1844824"/>
          <a:ext cx="5112568" cy="368808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1531513">
                <a:tc>
                  <a:txBody>
                    <a:bodyPr/>
                    <a:lstStyle/>
                    <a:p>
                      <a:pPr algn="ctr"/>
                      <a:r>
                        <a:rPr lang="en" sz="3200" dirty="0">
                          <a:solidFill>
                            <a:schemeClr val="accent5"/>
                          </a:solidFill>
                          <a:latin typeface="Arial Black" panose="020B0A04020102020204" pitchFamily="34" charset="0"/>
                          <a:cs typeface="Arial" panose="020B0604020202020204" pitchFamily="34" charset="0"/>
                        </a:rPr>
                        <a:t>2</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 </a:t>
                      </a:r>
                      <a:r>
                        <a:rPr lang="es-ES" sz="1200" dirty="0">
                          <a:latin typeface="Arial" panose="020B0604020202020204" pitchFamily="34" charset="0"/>
                          <a:cs typeface="Arial" panose="020B0604020202020204" pitchFamily="34" charset="0"/>
                        </a:rPr>
                        <a:t>949,900.</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Un poco por debajo de 950,000.</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950,000.</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949.9 millares.</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Casi un millón.</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Unas 900 mil.</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949.9 x 1000.</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949,900.</a:t>
                      </a:r>
                    </a:p>
                    <a:p>
                      <a:pPr marL="0" indent="0">
                        <a:buFont typeface="Arial" panose="020B0604020202020204" pitchFamily="34" charset="0"/>
                        <a:buNone/>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17133"/>
                  </a:ext>
                </a:extLst>
              </a:tr>
              <a:tr h="1047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1</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949.9.</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94,900.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Casi mil.</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Justo por debajo de 950.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Unas 950.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Un poco por debajo de 1000.</a:t>
                      </a:r>
                    </a:p>
                    <a:p>
                      <a:pPr marL="0" indent="0" algn="l" defTabSz="914400" rtl="0" eaLnBrk="1" latinLnBrk="0" hangingPunct="1">
                        <a:buFont typeface="Arial" panose="020B0604020202020204" pitchFamily="34" charset="0"/>
                        <a:buNone/>
                      </a:pPr>
                      <a:endParaRPr lang="es-ES" sz="12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0328744"/>
                  </a:ext>
                </a:extLst>
              </a:tr>
              <a:tr h="510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35.8%.</a:t>
                      </a:r>
                    </a:p>
                    <a:p>
                      <a:pPr marL="171450" indent="-171450">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7.50%.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bl>
          </a:graphicData>
        </a:graphic>
      </p:graphicFrame>
    </p:spTree>
    <p:extLst>
      <p:ext uri="{BB962C8B-B14F-4D97-AF65-F5344CB8AC3E}">
        <p14:creationId xmlns:p14="http://schemas.microsoft.com/office/powerpoint/2010/main" val="105123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49621" y="1280968"/>
            <a:ext cx="291548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¿En qué parte del esquema en forma de árbol, si la hay, se incluiría cada una de las personas de la lista que aparece a continuación?</a:t>
            </a:r>
          </a:p>
          <a:p>
            <a:pPr>
              <a:spcBef>
                <a:spcPct val="0"/>
              </a:spcBef>
              <a:buFontTx/>
              <a:buNone/>
            </a:pPr>
            <a:endParaRPr lang="es-ES" altLang="ru-RU" sz="1100" dirty="0">
              <a:latin typeface="+mj-lt"/>
              <a:cs typeface="Helvetica" panose="020B0604020202020204" pitchFamily="34" charset="0"/>
            </a:endParaRPr>
          </a:p>
          <a:p>
            <a:pPr>
              <a:spcBef>
                <a:spcPct val="0"/>
              </a:spcBef>
              <a:buFontTx/>
              <a:buNone/>
            </a:pPr>
            <a:r>
              <a:rPr lang="es-ES" altLang="ru-RU" sz="1100" dirty="0">
                <a:latin typeface="+mj-lt"/>
                <a:cs typeface="Helvetica" panose="020B0604020202020204" pitchFamily="34" charset="0"/>
              </a:rPr>
              <a:t>Responde marcando la casilla adecuada de la tabla. La primera está hecha como ejemplo.</a:t>
            </a:r>
          </a:p>
        </p:txBody>
      </p:sp>
      <p:pic>
        <p:nvPicPr>
          <p:cNvPr id="6" name="Imagen 5" descr="Texto, Tabla&#10;&#10;Descripción generada automáticamente con confianza media">
            <a:extLst>
              <a:ext uri="{FF2B5EF4-FFF2-40B4-BE49-F238E27FC236}">
                <a16:creationId xmlns:a16="http://schemas.microsoft.com/office/drawing/2014/main" id="{B8914EDF-808B-4689-B8DB-76C18C3B3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4" y="2547258"/>
            <a:ext cx="3505999" cy="2308476"/>
          </a:xfrm>
          <a:prstGeom prst="rect">
            <a:avLst/>
          </a:prstGeom>
        </p:spPr>
      </p:pic>
      <p:sp>
        <p:nvSpPr>
          <p:cNvPr id="11" name="Rectángulo 10">
            <a:extLst>
              <a:ext uri="{FF2B5EF4-FFF2-40B4-BE49-F238E27FC236}">
                <a16:creationId xmlns:a16="http://schemas.microsoft.com/office/drawing/2014/main" id="{67485F4A-34A9-4EF1-83E2-2FE6914C502F}"/>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CuadroTexto 11">
            <a:extLst>
              <a:ext uri="{FF2B5EF4-FFF2-40B4-BE49-F238E27FC236}">
                <a16:creationId xmlns:a16="http://schemas.microsoft.com/office/drawing/2014/main" id="{207FECD4-8A0A-4D27-9B85-D1C80AA42BAB}"/>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Población activa</a:t>
            </a:r>
          </a:p>
          <a:p>
            <a:pPr algn="just"/>
            <a:r>
              <a:rPr lang="es-ES" sz="1050" dirty="0">
                <a:solidFill>
                  <a:schemeClr val="tx1">
                    <a:lumMod val="65000"/>
                    <a:lumOff val="35000"/>
                  </a:schemeClr>
                </a:solidFill>
              </a:rPr>
              <a:t>Pregunta 3/4</a:t>
            </a:r>
            <a:endParaRPr lang="en-GB" sz="1050" dirty="0">
              <a:solidFill>
                <a:schemeClr val="tx1">
                  <a:lumMod val="65000"/>
                  <a:lumOff val="35000"/>
                </a:schemeClr>
              </a:solidFill>
            </a:endParaRPr>
          </a:p>
        </p:txBody>
      </p:sp>
      <p:sp>
        <p:nvSpPr>
          <p:cNvPr id="14" name="CuadroTexto 13">
            <a:extLst>
              <a:ext uri="{FF2B5EF4-FFF2-40B4-BE49-F238E27FC236}">
                <a16:creationId xmlns:a16="http://schemas.microsoft.com/office/drawing/2014/main" id="{96D8D11D-143D-47DF-AC05-A0FC7114BF5F}"/>
              </a:ext>
            </a:extLst>
          </p:cNvPr>
          <p:cNvSpPr txBox="1">
            <a:spLocks noChangeArrowheads="1"/>
          </p:cNvSpPr>
          <p:nvPr/>
        </p:nvSpPr>
        <p:spPr bwMode="auto">
          <a:xfrm>
            <a:off x="3775953" y="5424085"/>
            <a:ext cx="5232210"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es-ES" sz="1200" b="1" i="0" u="none" strike="noStrike" baseline="0" dirty="0">
                <a:latin typeface="GillSansMT,Bold"/>
              </a:rPr>
              <a:t>Notas:</a:t>
            </a:r>
          </a:p>
          <a:p>
            <a:pPr algn="l">
              <a:buNone/>
            </a:pPr>
            <a:r>
              <a:rPr lang="es-ES" sz="1000" dirty="0">
                <a:latin typeface="+mj-lt"/>
                <a:cs typeface="Helvetica" panose="020B0604020202020204" pitchFamily="34" charset="0"/>
              </a:rPr>
              <a:t>1. Las cifras referentes a la población se dan en miles de personas (x 1,000)</a:t>
            </a:r>
          </a:p>
          <a:p>
            <a:pPr algn="l">
              <a:buNone/>
            </a:pPr>
            <a:r>
              <a:rPr lang="es-ES" sz="1000" dirty="0">
                <a:latin typeface="+mj-lt"/>
                <a:cs typeface="Helvetica" panose="020B0604020202020204" pitchFamily="34" charset="0"/>
              </a:rPr>
              <a:t>2. La población en edad de trabajar se define como las personas con edades comprendidas entre los 15 y los 65 años.</a:t>
            </a:r>
          </a:p>
          <a:p>
            <a:pPr algn="l">
              <a:buNone/>
            </a:pPr>
            <a:r>
              <a:rPr lang="es-ES" sz="1000" dirty="0">
                <a:latin typeface="+mj-lt"/>
                <a:cs typeface="Helvetica" panose="020B0604020202020204" pitchFamily="34" charset="0"/>
              </a:rPr>
              <a:t>3. Se considera “fuera de la población activa” a aquellos que no buscan trabajo activamente y/o que están incapacitados para el trabajo.</a:t>
            </a:r>
            <a:endParaRPr lang="es-ES" altLang="ru-RU" sz="1000" dirty="0">
              <a:latin typeface="+mj-lt"/>
              <a:cs typeface="Helvetica" panose="020B0604020202020204" pitchFamily="34" charset="0"/>
            </a:endParaRPr>
          </a:p>
        </p:txBody>
      </p:sp>
      <p:pic>
        <p:nvPicPr>
          <p:cNvPr id="15" name="Imagen 14">
            <a:extLst>
              <a:ext uri="{FF2B5EF4-FFF2-40B4-BE49-F238E27FC236}">
                <a16:creationId xmlns:a16="http://schemas.microsoft.com/office/drawing/2014/main" id="{28EB9FE8-05A5-461D-BD99-3E9B3969F9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6110" y="584467"/>
            <a:ext cx="4457143" cy="4800000"/>
          </a:xfrm>
          <a:prstGeom prst="rect">
            <a:avLst/>
          </a:prstGeom>
        </p:spPr>
      </p:pic>
    </p:spTree>
    <p:extLst>
      <p:ext uri="{BB962C8B-B14F-4D97-AF65-F5344CB8AC3E}">
        <p14:creationId xmlns:p14="http://schemas.microsoft.com/office/powerpoint/2010/main" val="67225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586049639"/>
              </p:ext>
            </p:extLst>
          </p:nvPr>
        </p:nvGraphicFramePr>
        <p:xfrm>
          <a:off x="3851920" y="1844824"/>
          <a:ext cx="4896544" cy="24993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
                      </a:r>
                      <a:r>
                        <a:rPr lang="es-ES" sz="1200" kern="1200" dirty="0">
                          <a:solidFill>
                            <a:schemeClr val="tx1"/>
                          </a:solidFill>
                          <a:latin typeface="Arial" panose="020B0604020202020204" pitchFamily="34" charset="0"/>
                          <a:ea typeface="+mn-ea"/>
                          <a:cs typeface="Arial" panose="020B0604020202020204" pitchFamily="34" charset="0"/>
                        </a:rPr>
                        <a:t>atención el estímulo que </a:t>
                      </a:r>
                      <a:r>
                        <a:rPr lang="es-ES" sz="1200" kern="1200" dirty="0">
                          <a:solidFill>
                            <a:srgbClr val="000000"/>
                          </a:solidFill>
                          <a:latin typeface="Arial" panose="020B0604020202020204" pitchFamily="34" charset="0"/>
                          <a:ea typeface="+mn-ea"/>
                          <a:cs typeface="Arial" panose="020B0604020202020204" pitchFamily="34" charset="0"/>
                        </a:rPr>
                        <a:t>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se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0" i="0" kern="1200" dirty="0">
                          <a:solidFill>
                            <a:srgbClr val="000000"/>
                          </a:solidFill>
                          <a:latin typeface="Arial" panose="020B0604020202020204" pitchFamily="34" charset="0"/>
                          <a:ea typeface="+mn-ea"/>
                          <a:cs typeface="Arial" panose="020B0604020202020204" pitchFamily="34" charset="0"/>
                        </a:rPr>
                        <a:t>Reflexionar sobre el significado de las opciones que hay disponibles para marcar.</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Identificar a qué grupo pertenece cada uno de los casos que se exponen para clasificar.</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Interpretación e integración.</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puntos</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Puntuación máxima: 5 respuestas correctas</a:t>
            </a:r>
          </a:p>
          <a:p>
            <a:r>
              <a:rPr lang="es-ES" sz="1400" dirty="0"/>
              <a:t>Puntuación parcial: 3 o 4 respuestas correctas.</a:t>
            </a:r>
          </a:p>
          <a:p>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3/4</a:t>
            </a:r>
          </a:p>
        </p:txBody>
      </p:sp>
    </p:spTree>
    <p:extLst>
      <p:ext uri="{BB962C8B-B14F-4D97-AF65-F5344CB8AC3E}">
        <p14:creationId xmlns:p14="http://schemas.microsoft.com/office/powerpoint/2010/main" val="135156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Interpretación e integración.</a:t>
            </a:r>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2 puntos</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Puntuación máxima: 5 respuestas correctas</a:t>
            </a:r>
          </a:p>
          <a:p>
            <a:r>
              <a:rPr lang="es-ES" sz="1400" dirty="0"/>
              <a:t>Puntuación parcial: 3 o 4 respuestas correctas</a:t>
            </a:r>
            <a:endParaRPr lang="es-ES" altLang="ru-RU" sz="1800" i="1" kern="1200" dirty="0">
              <a:solidFill>
                <a:schemeClr val="tx1"/>
              </a:solidFill>
            </a:endParaRP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47874"/>
            <a:ext cx="3008313" cy="265708"/>
          </a:xfrm>
        </p:spPr>
        <p:txBody>
          <a:bodyPr/>
          <a:lstStyle/>
          <a:p>
            <a:r>
              <a:rPr lang="es-ES" dirty="0"/>
              <a:t>Pregunta 3/4</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242032393"/>
              </p:ext>
            </p:extLst>
          </p:nvPr>
        </p:nvGraphicFramePr>
        <p:xfrm>
          <a:off x="3779912" y="1844824"/>
          <a:ext cx="5112568" cy="3181478"/>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1531513">
                <a:tc>
                  <a:txBody>
                    <a:bodyPr/>
                    <a:lstStyle/>
                    <a:p>
                      <a:pPr algn="ctr"/>
                      <a:r>
                        <a:rPr lang="en" sz="3200" dirty="0">
                          <a:solidFill>
                            <a:schemeClr val="accent5"/>
                          </a:solidFill>
                          <a:latin typeface="Arial Black" panose="020B0A04020102020204" pitchFamily="34" charset="0"/>
                          <a:cs typeface="Arial" panose="020B0604020202020204" pitchFamily="34" charset="0"/>
                        </a:rPr>
                        <a:t>2</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 </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1 0 0 0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0 0 1 0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0 1 0 0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0 0 1 0</a:t>
                      </a:r>
                    </a:p>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0 0 0 1</a:t>
                      </a:r>
                    </a:p>
                    <a:p>
                      <a:pPr marL="0" indent="0" algn="l" defTabSz="914400" rtl="0" eaLnBrk="1" latinLnBrk="0" hangingPunct="1">
                        <a:buFont typeface="Arial" panose="020B0604020202020204" pitchFamily="34" charset="0"/>
                        <a:buNone/>
                      </a:pPr>
                      <a:r>
                        <a:rPr lang="es-ES" sz="1200" i="1" kern="1200" dirty="0">
                          <a:solidFill>
                            <a:schemeClr val="tx1"/>
                          </a:solidFill>
                          <a:latin typeface="Arial" panose="020B0604020202020204" pitchFamily="34" charset="0"/>
                          <a:ea typeface="+mn-ea"/>
                          <a:cs typeface="Arial" panose="020B0604020202020204" pitchFamily="34" charset="0"/>
                        </a:rPr>
                        <a:t>El uno representa la casilla que debe ser marcada. La corrección del ejemplo seria 1000</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17133"/>
                  </a:ext>
                </a:extLst>
              </a:tr>
              <a:tr h="1047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1</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defTabSz="914400" rtl="0" eaLnBrk="1" latinLnBrk="0" hangingPunct="1">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Cualquier combinación con 3 o 4 correctas.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0328744"/>
                  </a:ext>
                </a:extLst>
              </a:tr>
              <a:tr h="510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s-ES" sz="1200" kern="1200" dirty="0">
                          <a:solidFill>
                            <a:schemeClr val="tx1"/>
                          </a:solidFill>
                          <a:latin typeface="Arial" panose="020B0604020202020204" pitchFamily="34" charset="0"/>
                          <a:ea typeface="+mn-ea"/>
                          <a:cs typeface="Arial" panose="020B0604020202020204" pitchFamily="34" charset="0"/>
                        </a:rPr>
                        <a:t>Menos de 3 correctas.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bl>
          </a:graphicData>
        </a:graphic>
      </p:graphicFrame>
    </p:spTree>
    <p:extLst>
      <p:ext uri="{BB962C8B-B14F-4D97-AF65-F5344CB8AC3E}">
        <p14:creationId xmlns:p14="http://schemas.microsoft.com/office/powerpoint/2010/main" val="256476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323528" y="1323072"/>
            <a:ext cx="2915483"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Supongamos que la información referente a la población activa se presenta todos los años en este tipo de esquema en árbol.</a:t>
            </a:r>
          </a:p>
          <a:p>
            <a:pPr>
              <a:spcBef>
                <a:spcPct val="0"/>
              </a:spcBef>
              <a:buFontTx/>
              <a:buNone/>
            </a:pPr>
            <a:r>
              <a:rPr lang="es-ES" altLang="ru-RU" sz="1100" dirty="0">
                <a:latin typeface="+mj-lt"/>
                <a:cs typeface="Helvetica" panose="020B0604020202020204" pitchFamily="34" charset="0"/>
              </a:rPr>
              <a:t>A continuación aparecen cuatro elementos del esquema de árbol. Indica cuáles de estos elementos esperarías que cambiarían cada año, rodeando las opciones</a:t>
            </a:r>
          </a:p>
          <a:p>
            <a:pPr>
              <a:spcBef>
                <a:spcPct val="0"/>
              </a:spcBef>
              <a:buFontTx/>
              <a:buNone/>
            </a:pPr>
            <a:r>
              <a:rPr lang="es-ES" altLang="ru-RU" sz="1100" dirty="0">
                <a:latin typeface="+mj-lt"/>
                <a:cs typeface="Helvetica" panose="020B0604020202020204" pitchFamily="34" charset="0"/>
              </a:rPr>
              <a:t>“Cambia” / “No cambia”. La primera está hecha a modo de ejemplo.</a:t>
            </a:r>
          </a:p>
        </p:txBody>
      </p:sp>
      <p:pic>
        <p:nvPicPr>
          <p:cNvPr id="6" name="Imagen 5">
            <a:extLst>
              <a:ext uri="{FF2B5EF4-FFF2-40B4-BE49-F238E27FC236}">
                <a16:creationId xmlns:a16="http://schemas.microsoft.com/office/drawing/2014/main" id="{B8914EDF-808B-4689-B8DB-76C18C3B3B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5279" y="3132184"/>
            <a:ext cx="3074962" cy="1448092"/>
          </a:xfrm>
          <a:prstGeom prst="rect">
            <a:avLst/>
          </a:prstGeom>
        </p:spPr>
      </p:pic>
      <p:sp>
        <p:nvSpPr>
          <p:cNvPr id="11" name="Rectángulo 10">
            <a:extLst>
              <a:ext uri="{FF2B5EF4-FFF2-40B4-BE49-F238E27FC236}">
                <a16:creationId xmlns:a16="http://schemas.microsoft.com/office/drawing/2014/main" id="{DA60C4D6-386E-4844-94F0-FB9E96AA8786}"/>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CuadroTexto 11">
            <a:extLst>
              <a:ext uri="{FF2B5EF4-FFF2-40B4-BE49-F238E27FC236}">
                <a16:creationId xmlns:a16="http://schemas.microsoft.com/office/drawing/2014/main" id="{D07D3E6C-6943-41F1-8628-7C0660C47BFE}"/>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Población activa</a:t>
            </a:r>
          </a:p>
          <a:p>
            <a:pPr algn="just"/>
            <a:r>
              <a:rPr lang="es-ES" sz="1050" dirty="0">
                <a:solidFill>
                  <a:schemeClr val="tx1">
                    <a:lumMod val="65000"/>
                    <a:lumOff val="35000"/>
                  </a:schemeClr>
                </a:solidFill>
              </a:rPr>
              <a:t>Pregunta 4/4</a:t>
            </a:r>
            <a:endParaRPr lang="en-GB" sz="1050" dirty="0">
              <a:solidFill>
                <a:schemeClr val="tx1">
                  <a:lumMod val="65000"/>
                  <a:lumOff val="35000"/>
                </a:schemeClr>
              </a:solidFill>
            </a:endParaRPr>
          </a:p>
        </p:txBody>
      </p:sp>
      <p:sp>
        <p:nvSpPr>
          <p:cNvPr id="14" name="CuadroTexto 13">
            <a:extLst>
              <a:ext uri="{FF2B5EF4-FFF2-40B4-BE49-F238E27FC236}">
                <a16:creationId xmlns:a16="http://schemas.microsoft.com/office/drawing/2014/main" id="{96D8D11D-143D-47DF-AC05-A0FC7114BF5F}"/>
              </a:ext>
            </a:extLst>
          </p:cNvPr>
          <p:cNvSpPr txBox="1">
            <a:spLocks noChangeArrowheads="1"/>
          </p:cNvSpPr>
          <p:nvPr/>
        </p:nvSpPr>
        <p:spPr bwMode="auto">
          <a:xfrm>
            <a:off x="3775953" y="5424085"/>
            <a:ext cx="5232210"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buNone/>
            </a:pPr>
            <a:r>
              <a:rPr lang="es-ES" sz="1200" b="1" i="0" u="none" strike="noStrike" baseline="0" dirty="0">
                <a:latin typeface="GillSansMT,Bold"/>
              </a:rPr>
              <a:t>Notas:</a:t>
            </a:r>
          </a:p>
          <a:p>
            <a:pPr algn="l">
              <a:buNone/>
            </a:pPr>
            <a:r>
              <a:rPr lang="es-ES" sz="1000" dirty="0">
                <a:latin typeface="+mj-lt"/>
                <a:cs typeface="Helvetica" panose="020B0604020202020204" pitchFamily="34" charset="0"/>
              </a:rPr>
              <a:t>1. Las cifras referentes a la población se dan en miles de personas (</a:t>
            </a:r>
            <a:r>
              <a:rPr lang="es-ES" sz="1000">
                <a:latin typeface="+mj-lt"/>
                <a:cs typeface="Helvetica" panose="020B0604020202020204" pitchFamily="34" charset="0"/>
              </a:rPr>
              <a:t>x 1,000</a:t>
            </a:r>
            <a:r>
              <a:rPr lang="es-ES" sz="1000" dirty="0">
                <a:latin typeface="+mj-lt"/>
                <a:cs typeface="Helvetica" panose="020B0604020202020204" pitchFamily="34" charset="0"/>
              </a:rPr>
              <a:t>)</a:t>
            </a:r>
          </a:p>
          <a:p>
            <a:pPr algn="l">
              <a:buNone/>
            </a:pPr>
            <a:r>
              <a:rPr lang="es-ES" sz="1000" dirty="0">
                <a:latin typeface="+mj-lt"/>
                <a:cs typeface="Helvetica" panose="020B0604020202020204" pitchFamily="34" charset="0"/>
              </a:rPr>
              <a:t>2. La población en edad de trabajar se define como las personas con edades comprendidas entre los 15 y los 65 años.</a:t>
            </a:r>
          </a:p>
          <a:p>
            <a:pPr algn="l">
              <a:buNone/>
            </a:pPr>
            <a:r>
              <a:rPr lang="es-ES" sz="1000" dirty="0">
                <a:latin typeface="+mj-lt"/>
                <a:cs typeface="Helvetica" panose="020B0604020202020204" pitchFamily="34" charset="0"/>
              </a:rPr>
              <a:t>3. Se considera “fuera de la población activa” a aquellos que no buscan trabajo activamente y/o que están incapacitados para el trabajo.</a:t>
            </a:r>
            <a:endParaRPr lang="es-ES" altLang="ru-RU" sz="1000" dirty="0">
              <a:latin typeface="+mj-lt"/>
              <a:cs typeface="Helvetica" panose="020B0604020202020204" pitchFamily="34" charset="0"/>
            </a:endParaRPr>
          </a:p>
        </p:txBody>
      </p:sp>
      <p:pic>
        <p:nvPicPr>
          <p:cNvPr id="15" name="Imagen 14">
            <a:extLst>
              <a:ext uri="{FF2B5EF4-FFF2-40B4-BE49-F238E27FC236}">
                <a16:creationId xmlns:a16="http://schemas.microsoft.com/office/drawing/2014/main" id="{B1299AC6-83DF-42A4-B837-8449A635DC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6110" y="584467"/>
            <a:ext cx="4457143" cy="4800000"/>
          </a:xfrm>
          <a:prstGeom prst="rect">
            <a:avLst/>
          </a:prstGeom>
        </p:spPr>
      </p:pic>
    </p:spTree>
    <p:extLst>
      <p:ext uri="{BB962C8B-B14F-4D97-AF65-F5344CB8AC3E}">
        <p14:creationId xmlns:p14="http://schemas.microsoft.com/office/powerpoint/2010/main" val="228434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Población activa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593167707"/>
              </p:ext>
            </p:extLst>
          </p:nvPr>
        </p:nvGraphicFramePr>
        <p:xfrm>
          <a:off x="3851920" y="1844824"/>
          <a:ext cx="4896544" cy="27432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atención el</a:t>
                      </a:r>
                      <a:r>
                        <a:rPr lang="es-ES" sz="1200" kern="1200" dirty="0">
                          <a:solidFill>
                            <a:schemeClr val="tx1"/>
                          </a:solidFill>
                          <a:latin typeface="Arial" panose="020B0604020202020204" pitchFamily="34" charset="0"/>
                          <a:ea typeface="+mn-ea"/>
                          <a:cs typeface="Arial" panose="020B0604020202020204" pitchFamily="34" charset="0"/>
                        </a:rPr>
                        <a:t> estímulo </a:t>
                      </a:r>
                      <a:r>
                        <a:rPr lang="es-ES" sz="1200" kern="1200" dirty="0">
                          <a:solidFill>
                            <a:srgbClr val="000000"/>
                          </a:solidFill>
                          <a:latin typeface="Arial" panose="020B0604020202020204" pitchFamily="34" charset="0"/>
                          <a:ea typeface="+mn-ea"/>
                          <a:cs typeface="Arial" panose="020B0604020202020204" pitchFamily="34" charset="0"/>
                        </a:rPr>
                        <a:t>que 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se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0" i="0" kern="1200" dirty="0">
                          <a:solidFill>
                            <a:srgbClr val="000000"/>
                          </a:solidFill>
                          <a:latin typeface="Arial" panose="020B0604020202020204" pitchFamily="34" charset="0"/>
                          <a:ea typeface="+mn-ea"/>
                          <a:cs typeface="Arial" panose="020B0604020202020204" pitchFamily="34" charset="0"/>
                        </a:rPr>
                        <a:t>Preguntarse qué elementos podrían variar con los años</a:t>
                      </a:r>
                      <a:r>
                        <a:rPr lang="es-ES" sz="1200" b="0" i="1" kern="1200" dirty="0">
                          <a:solidFill>
                            <a:srgbClr val="000000"/>
                          </a:solidFill>
                          <a:latin typeface="Arial" panose="020B0604020202020204" pitchFamily="34" charset="0"/>
                          <a:ea typeface="+mn-ea"/>
                          <a:cs typeface="Arial" panose="020B0604020202020204" pitchFamily="34" charset="0"/>
                        </a:rPr>
                        <a:t>. La población y su estado en cuanto al estatus laboral. </a:t>
                      </a:r>
                    </a:p>
                    <a:p>
                      <a:r>
                        <a:rPr lang="es-ES" sz="1200" b="0" i="0" kern="1200" dirty="0">
                          <a:solidFill>
                            <a:srgbClr val="000000"/>
                          </a:solidFill>
                          <a:latin typeface="Arial" panose="020B0604020202020204" pitchFamily="34" charset="0"/>
                          <a:ea typeface="+mn-ea"/>
                          <a:cs typeface="Arial" panose="020B0604020202020204" pitchFamily="34" charset="0"/>
                        </a:rPr>
                        <a:t>Y que información se mantiene, </a:t>
                      </a:r>
                      <a:r>
                        <a:rPr lang="es-ES" sz="1200" b="0" i="1" kern="1200" dirty="0">
                          <a:solidFill>
                            <a:srgbClr val="000000"/>
                          </a:solidFill>
                          <a:latin typeface="Arial" panose="020B0604020202020204" pitchFamily="34" charset="0"/>
                          <a:ea typeface="+mn-ea"/>
                          <a:cs typeface="Arial" panose="020B0604020202020204" pitchFamily="34" charset="0"/>
                        </a:rPr>
                        <a:t>datos de la población activa o no activa en ese momento y todas sus subcategorías.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Arial" panose="020B0604020202020204" pitchFamily="34" charset="0"/>
                          <a:cs typeface="Arial" panose="020B0604020202020204" pitchFamily="34" charset="0"/>
                        </a:rPr>
                        <a:t>Valorar si los elementos que hay que categorizar </a:t>
                      </a:r>
                      <a:r>
                        <a:rPr lang="es-ES" sz="1200" i="1" dirty="0">
                          <a:solidFill>
                            <a:schemeClr val="tx1"/>
                          </a:solidFill>
                          <a:latin typeface="Arial" panose="020B0604020202020204" pitchFamily="34" charset="0"/>
                          <a:cs typeface="Arial" panose="020B0604020202020204" pitchFamily="34" charset="0"/>
                        </a:rPr>
                        <a:t>en cambia o no cambia</a:t>
                      </a:r>
                      <a:r>
                        <a:rPr lang="es-ES" sz="1200" dirty="0">
                          <a:solidFill>
                            <a:schemeClr val="tx1"/>
                          </a:solidFill>
                          <a:latin typeface="Arial" panose="020B0604020202020204" pitchFamily="34" charset="0"/>
                          <a:cs typeface="Arial" panose="020B0604020202020204" pitchFamily="34" charset="0"/>
                        </a:rPr>
                        <a:t>, son de un tipo u otro las reflexiones anteriores</a:t>
                      </a:r>
                      <a:r>
                        <a:rPr lang="es-ES" sz="1200" dirty="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Reflexión y valoración.</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pPr algn="l"/>
            <a:r>
              <a:rPr lang="es-ES" sz="1400" dirty="0"/>
              <a:t>Puntuación máxima: 3 respuestas correctas.</a:t>
            </a:r>
          </a:p>
          <a:p>
            <a:r>
              <a:rPr lang="es-ES" sz="1400" dirty="0"/>
              <a:t>No cambia, cambia, cambia, no cambia. En este orden</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4/4</a:t>
            </a:r>
          </a:p>
        </p:txBody>
      </p:sp>
    </p:spTree>
    <p:extLst>
      <p:ext uri="{BB962C8B-B14F-4D97-AF65-F5344CB8AC3E}">
        <p14:creationId xmlns:p14="http://schemas.microsoft.com/office/powerpoint/2010/main" val="358213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251520" y="1434091"/>
            <a:ext cx="2915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¿A qué hora cierra la biblioteca Lope de Vega los miércoles?</a:t>
            </a:r>
          </a:p>
        </p:txBody>
      </p:sp>
      <p:pic>
        <p:nvPicPr>
          <p:cNvPr id="13" name="Imagen 12">
            <a:extLst>
              <a:ext uri="{FF2B5EF4-FFF2-40B4-BE49-F238E27FC236}">
                <a16:creationId xmlns:a16="http://schemas.microsoft.com/office/drawing/2014/main" id="{B0C8B8FC-29E3-469A-BF3B-276E895E2ACF}"/>
              </a:ext>
            </a:extLst>
          </p:cNvPr>
          <p:cNvPicPr>
            <a:picLocks noChangeAspect="1"/>
          </p:cNvPicPr>
          <p:nvPr/>
        </p:nvPicPr>
        <p:blipFill rotWithShape="1">
          <a:blip r:embed="rId3">
            <a:extLst>
              <a:ext uri="{28A0092B-C50C-407E-A947-70E740481C1C}">
                <a14:useLocalDpi xmlns:a14="http://schemas.microsoft.com/office/drawing/2010/main" val="0"/>
              </a:ext>
            </a:extLst>
          </a:blip>
          <a:srcRect r="2439" b="65657"/>
          <a:stretch/>
        </p:blipFill>
        <p:spPr>
          <a:xfrm>
            <a:off x="3577948" y="1194419"/>
            <a:ext cx="4965883" cy="938437"/>
          </a:xfrm>
          <a:prstGeom prst="rect">
            <a:avLst/>
          </a:prstGeom>
        </p:spPr>
      </p:pic>
      <p:pic>
        <p:nvPicPr>
          <p:cNvPr id="8" name="Imagen 7">
            <a:extLst>
              <a:ext uri="{FF2B5EF4-FFF2-40B4-BE49-F238E27FC236}">
                <a16:creationId xmlns:a16="http://schemas.microsoft.com/office/drawing/2014/main" id="{ECC4F3D5-EB87-422E-A000-357D576DA17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75953" y="2434722"/>
            <a:ext cx="4867523" cy="1357853"/>
          </a:xfrm>
          <a:prstGeom prst="rect">
            <a:avLst/>
          </a:prstGeom>
        </p:spPr>
      </p:pic>
      <p:sp>
        <p:nvSpPr>
          <p:cNvPr id="14" name="CuadroTexto 13">
            <a:extLst>
              <a:ext uri="{FF2B5EF4-FFF2-40B4-BE49-F238E27FC236}">
                <a16:creationId xmlns:a16="http://schemas.microsoft.com/office/drawing/2014/main" id="{E40E3F8E-216B-42BA-B3E7-622048E94E57}"/>
              </a:ext>
            </a:extLst>
          </p:cNvPr>
          <p:cNvSpPr txBox="1"/>
          <p:nvPr/>
        </p:nvSpPr>
        <p:spPr>
          <a:xfrm>
            <a:off x="340147" y="2087205"/>
            <a:ext cx="2583267" cy="830997"/>
          </a:xfrm>
          <a:prstGeom prst="rect">
            <a:avLst/>
          </a:prstGeom>
          <a:noFill/>
          <a:ln>
            <a:solidFill>
              <a:schemeClr val="tx1"/>
            </a:solidFill>
          </a:ln>
        </p:spPr>
        <p:txBody>
          <a:bodyPr wrap="square" rtlCol="0">
            <a:spAutoFit/>
          </a:bodyPr>
          <a:lstStyle/>
          <a:p>
            <a:endParaRPr lang="es-ES" sz="1200" dirty="0"/>
          </a:p>
          <a:p>
            <a:endParaRPr lang="es-ES" sz="1200" dirty="0"/>
          </a:p>
          <a:p>
            <a:endParaRPr lang="en-GB" sz="1200" dirty="0"/>
          </a:p>
          <a:p>
            <a:endParaRPr lang="en-GB" sz="1200" dirty="0"/>
          </a:p>
        </p:txBody>
      </p:sp>
      <p:sp>
        <p:nvSpPr>
          <p:cNvPr id="12" name="Rectángulo 11">
            <a:extLst>
              <a:ext uri="{FF2B5EF4-FFF2-40B4-BE49-F238E27FC236}">
                <a16:creationId xmlns:a16="http://schemas.microsoft.com/office/drawing/2014/main" id="{BC4E3912-03CD-44BC-9E0C-5DF9525D17BE}"/>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8833543F-816C-4621-95BB-09AD53C69D04}"/>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Las bibliotecas municipales</a:t>
            </a:r>
          </a:p>
          <a:p>
            <a:pPr algn="just"/>
            <a:r>
              <a:rPr lang="es-ES" sz="1050" dirty="0">
                <a:solidFill>
                  <a:schemeClr val="tx1">
                    <a:lumMod val="65000"/>
                    <a:lumOff val="35000"/>
                  </a:schemeClr>
                </a:solidFill>
              </a:rPr>
              <a:t>Pregunta 1/2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362042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Bibliotecas municipales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421457915"/>
              </p:ext>
            </p:extLst>
          </p:nvPr>
        </p:nvGraphicFramePr>
        <p:xfrm>
          <a:off x="3851920" y="1844824"/>
          <a:ext cx="4896544" cy="25603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atención </a:t>
                      </a:r>
                      <a:r>
                        <a:rPr lang="es-ES" sz="1200" kern="1200" dirty="0">
                          <a:solidFill>
                            <a:schemeClr val="tx1"/>
                          </a:solidFill>
                          <a:latin typeface="Arial" panose="020B0604020202020204" pitchFamily="34" charset="0"/>
                          <a:ea typeface="+mn-ea"/>
                          <a:cs typeface="Arial" panose="020B0604020202020204" pitchFamily="34" charset="0"/>
                        </a:rPr>
                        <a:t>el estímulo </a:t>
                      </a:r>
                      <a:r>
                        <a:rPr lang="es-ES" sz="1200" kern="1200" dirty="0">
                          <a:solidFill>
                            <a:srgbClr val="000000"/>
                          </a:solidFill>
                          <a:latin typeface="Arial" panose="020B0604020202020204" pitchFamily="34" charset="0"/>
                          <a:ea typeface="+mn-ea"/>
                          <a:cs typeface="Arial" panose="020B0604020202020204" pitchFamily="34" charset="0"/>
                        </a:rPr>
                        <a:t>que 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se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0" i="0" kern="1200" dirty="0">
                          <a:solidFill>
                            <a:srgbClr val="000000"/>
                          </a:solidFill>
                          <a:latin typeface="Arial" panose="020B0604020202020204" pitchFamily="34" charset="0"/>
                          <a:ea typeface="+mn-ea"/>
                          <a:cs typeface="Arial" panose="020B0604020202020204" pitchFamily="34" charset="0"/>
                        </a:rPr>
                        <a:t>Centrar atención en las palabras clave del enunciado: </a:t>
                      </a:r>
                      <a:r>
                        <a:rPr lang="es-ES" sz="1200" b="0" i="1" kern="1200" dirty="0">
                          <a:solidFill>
                            <a:srgbClr val="000000"/>
                          </a:solidFill>
                          <a:latin typeface="Arial" panose="020B0604020202020204" pitchFamily="34" charset="0"/>
                          <a:ea typeface="+mn-ea"/>
                          <a:cs typeface="Arial" panose="020B0604020202020204" pitchFamily="34" charset="0"/>
                        </a:rPr>
                        <a:t>cerrar, biblioteca Lope de Vega y Miércoles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Buscar en la barra horizontal la biblioteca, relacionar con la casilla que corresponde en esa columna a la altura de </a:t>
                      </a:r>
                      <a:r>
                        <a:rPr lang="es-ES" sz="1200" i="1" dirty="0">
                          <a:latin typeface="Arial" panose="020B0604020202020204" pitchFamily="34" charset="0"/>
                          <a:cs typeface="Arial" panose="020B0604020202020204" pitchFamily="34" charset="0"/>
                        </a:rPr>
                        <a:t>miércoles</a:t>
                      </a:r>
                      <a:r>
                        <a:rPr lang="es-ES" sz="1200" dirty="0">
                          <a:latin typeface="Arial" panose="020B0604020202020204" pitchFamily="34" charset="0"/>
                          <a:cs typeface="Arial" panose="020B0604020202020204" pitchFamily="34" charset="0"/>
                        </a:rPr>
                        <a:t> y localizar la </a:t>
                      </a:r>
                      <a:r>
                        <a:rPr lang="es-ES" sz="1200" i="1" dirty="0">
                          <a:latin typeface="Arial" panose="020B0604020202020204" pitchFamily="34" charset="0"/>
                          <a:cs typeface="Arial" panose="020B0604020202020204" pitchFamily="34" charset="0"/>
                        </a:rPr>
                        <a:t>hora de cierre </a:t>
                      </a:r>
                      <a:r>
                        <a:rPr lang="es-ES" sz="1200" dirty="0">
                          <a:latin typeface="Arial" panose="020B0604020202020204" pitchFamily="34" charset="0"/>
                          <a:cs typeface="Arial" panose="020B0604020202020204" pitchFamily="34" charset="0"/>
                        </a:rPr>
                        <a:t>(5:00pm)</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Reflexión y valoración.</a:t>
            </a:r>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pPr algn="l"/>
            <a:r>
              <a:rPr lang="es-ES" sz="1400" dirty="0"/>
              <a:t>5 p.m, cinco en punto o 17.00h</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1/2</a:t>
            </a:r>
          </a:p>
        </p:txBody>
      </p:sp>
    </p:spTree>
    <p:extLst>
      <p:ext uri="{BB962C8B-B14F-4D97-AF65-F5344CB8AC3E}">
        <p14:creationId xmlns:p14="http://schemas.microsoft.com/office/powerpoint/2010/main" val="4091169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51179" y="44625"/>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28" name="CuadroTexto 15">
            <a:extLst>
              <a:ext uri="{FF2B5EF4-FFF2-40B4-BE49-F238E27FC236}">
                <a16:creationId xmlns:a16="http://schemas.microsoft.com/office/drawing/2014/main" id="{62082CF6-938A-436B-A5F1-A60A77E925E4}"/>
              </a:ext>
            </a:extLst>
          </p:cNvPr>
          <p:cNvSpPr txBox="1">
            <a:spLocks noChangeArrowheads="1"/>
          </p:cNvSpPr>
          <p:nvPr/>
        </p:nvSpPr>
        <p:spPr bwMode="auto">
          <a:xfrm>
            <a:off x="273491" y="1512769"/>
            <a:ext cx="29154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dirty="0">
                <a:latin typeface="+mj-lt"/>
                <a:cs typeface="Helvetica" panose="020B0604020202020204" pitchFamily="34" charset="0"/>
              </a:rPr>
              <a:t>¿Qué biblioteca continúa abierta a las 6:00 PM horas las tardes de los viernes?</a:t>
            </a:r>
          </a:p>
        </p:txBody>
      </p:sp>
      <p:pic>
        <p:nvPicPr>
          <p:cNvPr id="13" name="Imagen 12">
            <a:extLst>
              <a:ext uri="{FF2B5EF4-FFF2-40B4-BE49-F238E27FC236}">
                <a16:creationId xmlns:a16="http://schemas.microsoft.com/office/drawing/2014/main" id="{B0C8B8FC-29E3-469A-BF3B-276E895E2ACF}"/>
              </a:ext>
            </a:extLst>
          </p:cNvPr>
          <p:cNvPicPr>
            <a:picLocks noChangeAspect="1"/>
          </p:cNvPicPr>
          <p:nvPr/>
        </p:nvPicPr>
        <p:blipFill rotWithShape="1">
          <a:blip r:embed="rId3">
            <a:extLst>
              <a:ext uri="{28A0092B-C50C-407E-A947-70E740481C1C}">
                <a14:useLocalDpi xmlns:a14="http://schemas.microsoft.com/office/drawing/2010/main" val="0"/>
              </a:ext>
            </a:extLst>
          </a:blip>
          <a:srcRect r="2439" b="65657"/>
          <a:stretch/>
        </p:blipFill>
        <p:spPr>
          <a:xfrm>
            <a:off x="3577948" y="1194419"/>
            <a:ext cx="4965883" cy="938437"/>
          </a:xfrm>
          <a:prstGeom prst="rect">
            <a:avLst/>
          </a:prstGeom>
        </p:spPr>
      </p:pic>
      <p:graphicFrame>
        <p:nvGraphicFramePr>
          <p:cNvPr id="12" name="Tabla 4">
            <a:extLst>
              <a:ext uri="{FF2B5EF4-FFF2-40B4-BE49-F238E27FC236}">
                <a16:creationId xmlns:a16="http://schemas.microsoft.com/office/drawing/2014/main" id="{09D1DA44-C818-4CE4-8239-8E5C26A3024A}"/>
              </a:ext>
            </a:extLst>
          </p:cNvPr>
          <p:cNvGraphicFramePr>
            <a:graphicFrameLocks noGrp="1"/>
          </p:cNvGraphicFramePr>
          <p:nvPr>
            <p:extLst>
              <p:ext uri="{D42A27DB-BD31-4B8C-83A1-F6EECF244321}">
                <p14:modId xmlns:p14="http://schemas.microsoft.com/office/powerpoint/2010/main" val="1082489222"/>
              </p:ext>
            </p:extLst>
          </p:nvPr>
        </p:nvGraphicFramePr>
        <p:xfrm>
          <a:off x="136846" y="2211492"/>
          <a:ext cx="3485050" cy="2544282"/>
        </p:xfrm>
        <a:graphic>
          <a:graphicData uri="http://schemas.openxmlformats.org/drawingml/2006/table">
            <a:tbl>
              <a:tblPr firstRow="1" bandRow="1">
                <a:tableStyleId>{5C22544A-7EE6-4342-B048-85BDC9FD1C3A}</a:tableStyleId>
              </a:tblPr>
              <a:tblGrid>
                <a:gridCol w="476860">
                  <a:extLst>
                    <a:ext uri="{9D8B030D-6E8A-4147-A177-3AD203B41FA5}">
                      <a16:colId xmlns:a16="http://schemas.microsoft.com/office/drawing/2014/main" val="2095430410"/>
                    </a:ext>
                  </a:extLst>
                </a:gridCol>
                <a:gridCol w="3008190">
                  <a:extLst>
                    <a:ext uri="{9D8B030D-6E8A-4147-A177-3AD203B41FA5}">
                      <a16:colId xmlns:a16="http://schemas.microsoft.com/office/drawing/2014/main" val="347421630"/>
                    </a:ext>
                  </a:extLst>
                </a:gridCol>
              </a:tblGrid>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pt-BR" sz="1100" b="0" dirty="0">
                          <a:solidFill>
                            <a:schemeClr val="tx1"/>
                          </a:solidFill>
                          <a:latin typeface="+mj-lt"/>
                          <a:cs typeface="Arial" panose="020B0604020202020204" pitchFamily="34" charset="0"/>
                        </a:rPr>
                        <a:t>Biblioteca Cervantes.</a:t>
                      </a:r>
                    </a:p>
                    <a:p>
                      <a:endParaRPr lang="pt-BR" sz="1100" b="0" dirty="0">
                        <a:solidFill>
                          <a:schemeClr val="tx1"/>
                        </a:solidFill>
                        <a:latin typeface="+mj-lt"/>
                        <a:cs typeface="Arial" panose="020B0604020202020204" pitchFamily="34" charset="0"/>
                      </a:endParaRPr>
                    </a:p>
                    <a:p>
                      <a:r>
                        <a:rPr lang="pt-BR" sz="1100" b="0" dirty="0">
                          <a:solidFill>
                            <a:schemeClr val="tx1"/>
                          </a:solidFill>
                          <a:latin typeface="+mj-lt"/>
                          <a:cs typeface="Arial" panose="020B0604020202020204" pitchFamily="34" charset="0"/>
                        </a:rPr>
                        <a:t>Biblioteca Quevedo.</a:t>
                      </a:r>
                    </a:p>
                    <a:p>
                      <a:endParaRPr lang="pt-BR" sz="1100" b="0" dirty="0">
                        <a:solidFill>
                          <a:schemeClr val="tx1"/>
                        </a:solidFill>
                        <a:latin typeface="+mj-lt"/>
                        <a:cs typeface="Arial" panose="020B0604020202020204" pitchFamily="34" charset="0"/>
                      </a:endParaRPr>
                    </a:p>
                    <a:p>
                      <a:r>
                        <a:rPr lang="pt-BR" sz="1100" b="0" dirty="0">
                          <a:solidFill>
                            <a:schemeClr val="tx1"/>
                          </a:solidFill>
                          <a:latin typeface="+mj-lt"/>
                          <a:cs typeface="Arial" panose="020B0604020202020204" pitchFamily="34" charset="0"/>
                        </a:rPr>
                        <a:t>Biblioteca Góngora.</a:t>
                      </a:r>
                    </a:p>
                    <a:p>
                      <a:endParaRPr lang="pt-BR" sz="1100" b="0" dirty="0">
                        <a:solidFill>
                          <a:schemeClr val="tx1"/>
                        </a:solidFill>
                        <a:latin typeface="+mj-lt"/>
                        <a:cs typeface="Arial" panose="020B0604020202020204" pitchFamily="34" charset="0"/>
                      </a:endParaRPr>
                    </a:p>
                    <a:p>
                      <a:r>
                        <a:rPr lang="pt-BR" sz="1100" b="0" dirty="0">
                          <a:solidFill>
                            <a:schemeClr val="tx1"/>
                          </a:solidFill>
                          <a:latin typeface="+mj-lt"/>
                          <a:cs typeface="Arial" panose="020B0604020202020204" pitchFamily="34" charset="0"/>
                        </a:rPr>
                        <a:t>Biblioteca Lope de Vega.</a:t>
                      </a:r>
                    </a:p>
                    <a:p>
                      <a:endParaRPr lang="pt-BR" sz="1100" b="0" dirty="0">
                        <a:solidFill>
                          <a:schemeClr val="tx1"/>
                        </a:solidFill>
                        <a:latin typeface="+mj-lt"/>
                        <a:cs typeface="Arial" panose="020B0604020202020204" pitchFamily="34" charset="0"/>
                      </a:endParaRPr>
                    </a:p>
                    <a:p>
                      <a:r>
                        <a:rPr lang="pt-BR" sz="1100" b="0" dirty="0">
                          <a:solidFill>
                            <a:schemeClr val="tx1"/>
                          </a:solidFill>
                          <a:latin typeface="+mj-lt"/>
                          <a:cs typeface="Arial" panose="020B0604020202020204" pitchFamily="34" charset="0"/>
                        </a:rPr>
                        <a:t>Biblioteca Calderón.</a:t>
                      </a:r>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575427"/>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63055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endParaRPr lang="en-GB" sz="1100" b="0" i="0" u="none" strike="noStrike" baseline="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839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1935433"/>
                  </a:ext>
                </a:extLst>
              </a:tr>
            </a:tbl>
          </a:graphicData>
        </a:graphic>
      </p:graphicFrame>
      <p:sp>
        <p:nvSpPr>
          <p:cNvPr id="15" name="Elipse 14">
            <a:extLst>
              <a:ext uri="{FF2B5EF4-FFF2-40B4-BE49-F238E27FC236}">
                <a16:creationId xmlns:a16="http://schemas.microsoft.com/office/drawing/2014/main" id="{D4038BEF-3D26-4A4E-A032-39CFE5CC9B07}"/>
              </a:ext>
            </a:extLst>
          </p:cNvPr>
          <p:cNvSpPr/>
          <p:nvPr/>
        </p:nvSpPr>
        <p:spPr>
          <a:xfrm>
            <a:off x="428516" y="2277009"/>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lipse 16">
            <a:extLst>
              <a:ext uri="{FF2B5EF4-FFF2-40B4-BE49-F238E27FC236}">
                <a16:creationId xmlns:a16="http://schemas.microsoft.com/office/drawing/2014/main" id="{ED9AE2D8-0849-4ABF-90B9-20B8ACB3B99B}"/>
              </a:ext>
            </a:extLst>
          </p:cNvPr>
          <p:cNvSpPr/>
          <p:nvPr/>
        </p:nvSpPr>
        <p:spPr>
          <a:xfrm>
            <a:off x="423869" y="2605954"/>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Elipse 17">
            <a:extLst>
              <a:ext uri="{FF2B5EF4-FFF2-40B4-BE49-F238E27FC236}">
                <a16:creationId xmlns:a16="http://schemas.microsoft.com/office/drawing/2014/main" id="{AB5DA558-5536-49B8-BA44-188980BF5CFC}"/>
              </a:ext>
            </a:extLst>
          </p:cNvPr>
          <p:cNvSpPr/>
          <p:nvPr/>
        </p:nvSpPr>
        <p:spPr>
          <a:xfrm>
            <a:off x="423869" y="2963344"/>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Elipse 18">
            <a:extLst>
              <a:ext uri="{FF2B5EF4-FFF2-40B4-BE49-F238E27FC236}">
                <a16:creationId xmlns:a16="http://schemas.microsoft.com/office/drawing/2014/main" id="{48AE6BA7-D892-4454-9B68-65435023A162}"/>
              </a:ext>
            </a:extLst>
          </p:cNvPr>
          <p:cNvSpPr/>
          <p:nvPr/>
        </p:nvSpPr>
        <p:spPr>
          <a:xfrm>
            <a:off x="423869" y="3271470"/>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Elipse 20">
            <a:extLst>
              <a:ext uri="{FF2B5EF4-FFF2-40B4-BE49-F238E27FC236}">
                <a16:creationId xmlns:a16="http://schemas.microsoft.com/office/drawing/2014/main" id="{3E6D2B5A-2E99-4F70-BB36-F5CA6EE80613}"/>
              </a:ext>
            </a:extLst>
          </p:cNvPr>
          <p:cNvSpPr/>
          <p:nvPr/>
        </p:nvSpPr>
        <p:spPr>
          <a:xfrm>
            <a:off x="423869" y="3605137"/>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ángulo 21">
            <a:extLst>
              <a:ext uri="{FF2B5EF4-FFF2-40B4-BE49-F238E27FC236}">
                <a16:creationId xmlns:a16="http://schemas.microsoft.com/office/drawing/2014/main" id="{C2A47B69-4BAB-478D-9C54-7FD5AED0022B}"/>
              </a:ext>
            </a:extLst>
          </p:cNvPr>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CuadroTexto 22">
            <a:extLst>
              <a:ext uri="{FF2B5EF4-FFF2-40B4-BE49-F238E27FC236}">
                <a16:creationId xmlns:a16="http://schemas.microsoft.com/office/drawing/2014/main" id="{171DE36A-3D01-4B10-8A74-B81449B8B6C5}"/>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Las bibliotecas municipales</a:t>
            </a:r>
          </a:p>
          <a:p>
            <a:pPr algn="just"/>
            <a:r>
              <a:rPr lang="es-ES" sz="1050" dirty="0">
                <a:solidFill>
                  <a:schemeClr val="tx1">
                    <a:lumMod val="65000"/>
                    <a:lumOff val="35000"/>
                  </a:schemeClr>
                </a:solidFill>
              </a:rPr>
              <a:t>Pregunta 2/2</a:t>
            </a:r>
            <a:endParaRPr lang="en-GB" sz="1050" dirty="0">
              <a:solidFill>
                <a:schemeClr val="tx1">
                  <a:lumMod val="65000"/>
                  <a:lumOff val="35000"/>
                </a:schemeClr>
              </a:solidFill>
            </a:endParaRPr>
          </a:p>
        </p:txBody>
      </p:sp>
      <p:pic>
        <p:nvPicPr>
          <p:cNvPr id="24" name="Imagen 23">
            <a:extLst>
              <a:ext uri="{FF2B5EF4-FFF2-40B4-BE49-F238E27FC236}">
                <a16:creationId xmlns:a16="http://schemas.microsoft.com/office/drawing/2014/main" id="{F07E2E18-AC91-4797-84C3-EBAACA2BED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79849" y="2456403"/>
            <a:ext cx="4867523" cy="1357853"/>
          </a:xfrm>
          <a:prstGeom prst="rect">
            <a:avLst/>
          </a:prstGeom>
        </p:spPr>
      </p:pic>
    </p:spTree>
    <p:extLst>
      <p:ext uri="{BB962C8B-B14F-4D97-AF65-F5344CB8AC3E}">
        <p14:creationId xmlns:p14="http://schemas.microsoft.com/office/powerpoint/2010/main" val="2224611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Bibliotecas municipales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214563362"/>
              </p:ext>
            </p:extLst>
          </p:nvPr>
        </p:nvGraphicFramePr>
        <p:xfrm>
          <a:off x="3851920" y="1844824"/>
          <a:ext cx="4896544" cy="42367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Observar y leer con </a:t>
                      </a:r>
                      <a:r>
                        <a:rPr lang="es-ES" sz="1200" kern="1200" dirty="0">
                          <a:solidFill>
                            <a:schemeClr val="tx1"/>
                          </a:solidFill>
                          <a:latin typeface="Arial" panose="020B0604020202020204" pitchFamily="34" charset="0"/>
                          <a:ea typeface="+mn-ea"/>
                          <a:cs typeface="Arial" panose="020B0604020202020204" pitchFamily="34" charset="0"/>
                        </a:rPr>
                        <a:t>atención el estímulo que </a:t>
                      </a:r>
                      <a:r>
                        <a:rPr lang="es-ES" sz="1200" kern="1200" dirty="0">
                          <a:solidFill>
                            <a:srgbClr val="000000"/>
                          </a:solidFill>
                          <a:latin typeface="Arial" panose="020B0604020202020204" pitchFamily="34" charset="0"/>
                          <a:ea typeface="+mn-ea"/>
                          <a:cs typeface="Arial" panose="020B0604020202020204" pitchFamily="34" charset="0"/>
                        </a:rPr>
                        <a:t>se encuentra a la derecha.</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está preguntando.</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b="0" i="0" kern="1200" dirty="0">
                          <a:solidFill>
                            <a:srgbClr val="000000"/>
                          </a:solidFill>
                          <a:latin typeface="Arial" panose="020B0604020202020204" pitchFamily="34" charset="0"/>
                          <a:ea typeface="+mn-ea"/>
                          <a:cs typeface="Arial" panose="020B0604020202020204" pitchFamily="34" charset="0"/>
                        </a:rPr>
                        <a:t>Centrar atención en las palabras clave del enunciado: </a:t>
                      </a:r>
                      <a:r>
                        <a:rPr lang="es-ES" sz="1200" b="0" i="1" kern="1200" dirty="0">
                          <a:solidFill>
                            <a:schemeClr val="tx1"/>
                          </a:solidFill>
                          <a:latin typeface="Arial" panose="020B0604020202020204" pitchFamily="34" charset="0"/>
                          <a:ea typeface="+mn-ea"/>
                          <a:cs typeface="Arial" panose="020B0604020202020204" pitchFamily="34" charset="0"/>
                        </a:rPr>
                        <a:t>abierta, 06:00h y viernes.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457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1" dirty="0">
                          <a:latin typeface="Arial" panose="020B0604020202020204" pitchFamily="34" charset="0"/>
                          <a:cs typeface="Arial" panose="020B0604020202020204" pitchFamily="34" charset="0"/>
                        </a:rPr>
                        <a:t>Opción 1: </a:t>
                      </a:r>
                      <a:r>
                        <a:rPr lang="es-ES" sz="1200" dirty="0">
                          <a:latin typeface="Arial" panose="020B0604020202020204" pitchFamily="34" charset="0"/>
                          <a:cs typeface="Arial" panose="020B0604020202020204" pitchFamily="34" charset="0"/>
                        </a:rPr>
                        <a:t>Buscar en la barra vertical el viernes, localizar en esa fila qué dato es igual o mayor a las 06.00h y fijarse en la línea horizontal a qué biblioteca corresponde.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u="sng" kern="1200" dirty="0">
                          <a:solidFill>
                            <a:schemeClr val="tx1"/>
                          </a:solidFill>
                          <a:latin typeface="Arial" panose="020B0604020202020204" pitchFamily="34" charset="0"/>
                          <a:ea typeface="+mn-ea"/>
                          <a:cs typeface="Arial" panose="020B0604020202020204" pitchFamily="34" charset="0"/>
                        </a:rPr>
                        <a:t>Opción 2: </a:t>
                      </a:r>
                      <a:r>
                        <a:rPr lang="es-ES" sz="1200" kern="1200" dirty="0">
                          <a:solidFill>
                            <a:schemeClr val="tx1"/>
                          </a:solidFill>
                          <a:latin typeface="Arial" panose="020B0604020202020204" pitchFamily="34" charset="0"/>
                          <a:ea typeface="+mn-ea"/>
                          <a:cs typeface="Arial" panose="020B0604020202020204" pitchFamily="34" charset="0"/>
                        </a:rPr>
                        <a:t>Menos recomendable porque lleva más tiempo. Comprobar una a una las opciones disponibles. Buscar en la barra horizontal la biblioteca, relacionar con la casilla que corresponde en esa columna a la altura de viernes y localizar la hora de cierre.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i="0" dirty="0">
                          <a:latin typeface="Arial" panose="020B0604020202020204" pitchFamily="34" charset="0"/>
                          <a:cs typeface="Arial" panose="020B0604020202020204" pitchFamily="34" charset="0"/>
                        </a:rPr>
                        <a:t>Seleccionar cuál de las opciones es la correcta</a:t>
                      </a:r>
                      <a:r>
                        <a:rPr lang="es-ES" sz="1200" i="1"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i="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Obtención y recuperación de la información.</a:t>
            </a:r>
          </a:p>
          <a:p>
            <a:endParaRPr lang="es-ES" sz="1400" i="1" dirty="0"/>
          </a:p>
          <a:p>
            <a:endParaRPr lang="es-ES" sz="1400" i="1" dirty="0"/>
          </a:p>
          <a:p>
            <a:endParaRPr lang="es-ES" sz="1400" i="1" dirty="0"/>
          </a:p>
          <a:p>
            <a:endParaRPr lang="es-ES" sz="1400" i="1" dirty="0"/>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pPr algn="l"/>
            <a:r>
              <a:rPr lang="es-ES" sz="1100" dirty="0"/>
              <a:t>Biblioteca Quevedo.</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2247502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400110"/>
          </a:xfrm>
          <a:prstGeom prst="rect">
            <a:avLst/>
          </a:prstGeom>
          <a:noFill/>
        </p:spPr>
        <p:txBody>
          <a:bodyPr wrap="square" rtlCol="0">
            <a:spAutoFit/>
          </a:bodyPr>
          <a:lstStyle/>
          <a:p>
            <a:r>
              <a:rPr lang="en-US" sz="2000" b="1" dirty="0"/>
              <a:t>INSTRUCCIONES PARA LOS ESTUDIANTES:</a:t>
            </a:r>
          </a:p>
        </p:txBody>
      </p:sp>
      <p:sp>
        <p:nvSpPr>
          <p:cNvPr id="40" name="CuadroTexto 39"/>
          <p:cNvSpPr txBox="1"/>
          <p:nvPr/>
        </p:nvSpPr>
        <p:spPr>
          <a:xfrm>
            <a:off x="395536" y="764704"/>
            <a:ext cx="5256584" cy="5170646"/>
          </a:xfrm>
          <a:prstGeom prst="rect">
            <a:avLst/>
          </a:prstGeom>
          <a:noFill/>
        </p:spPr>
        <p:txBody>
          <a:bodyPr wrap="square" rtlCol="0">
            <a:spAutoFit/>
          </a:bodyPr>
          <a:lstStyle/>
          <a:p>
            <a:r>
              <a:rPr lang="en-US" i="1" dirty="0">
                <a:solidFill>
                  <a:schemeClr val="accent1">
                    <a:lumMod val="75000"/>
                  </a:schemeClr>
                </a:solidFill>
              </a:rPr>
              <a:t>CUANDO TU PROFESOR/A TE MUESTRA LA PANTALLA CON LA PREGUNTA:</a:t>
            </a:r>
          </a:p>
          <a:p>
            <a:endParaRPr lang="en-US" sz="1400" dirty="0"/>
          </a:p>
          <a:p>
            <a:r>
              <a:rPr lang="en-US" sz="1400" dirty="0"/>
              <a:t>1: CÉNTRATE EN EL ESTÍMULO (PANTALLA DE LA DERECHA)</a:t>
            </a:r>
          </a:p>
          <a:p>
            <a:endParaRPr lang="en-US" sz="1400" dirty="0"/>
          </a:p>
          <a:p>
            <a:r>
              <a:rPr lang="en-US" sz="1400" dirty="0"/>
              <a:t>2: LEE LA PREGUNTA CON MUCHA ATENCIÓN (PANTALLA DE LA IZQUIERDA)</a:t>
            </a:r>
          </a:p>
          <a:p>
            <a:endParaRPr lang="en-US" sz="1400" dirty="0"/>
          </a:p>
          <a:p>
            <a:r>
              <a:rPr lang="en-US" sz="1400" dirty="0"/>
              <a:t>3: TÓMATE TU TIEMPO PARA PENSAR EN LOS ELEMENTOS CLAVE DE LA PREGUNTA</a:t>
            </a:r>
          </a:p>
          <a:p>
            <a:endParaRPr lang="en-US" sz="1400" dirty="0"/>
          </a:p>
          <a:p>
            <a:r>
              <a:rPr lang="en-US" sz="1400" dirty="0"/>
              <a:t>4. PIENSA EN LA ESTRATEGIA A SEGUIR PARA RESPONDER A LA PREGUNTA</a:t>
            </a:r>
          </a:p>
          <a:p>
            <a:endParaRPr lang="en-US" sz="1400" dirty="0"/>
          </a:p>
          <a:p>
            <a:r>
              <a:rPr lang="en-US" sz="1400" dirty="0"/>
              <a:t>5. FORMULA TU RESPUESTA</a:t>
            </a:r>
          </a:p>
          <a:p>
            <a:endParaRPr lang="en-US" sz="1400" dirty="0"/>
          </a:p>
          <a:p>
            <a:r>
              <a:rPr lang="en-US" sz="1400" dirty="0"/>
              <a:t>6. DEBATE CON TUS COMPAÑEROS SOBRE LA ESTRATEGIA DE RESPUESTA Y SOBRE LA RESPUESTA CORRECTA</a:t>
            </a:r>
          </a:p>
          <a:p>
            <a:endParaRPr lang="en-US" sz="1400" dirty="0"/>
          </a:p>
          <a:p>
            <a:r>
              <a:rPr lang="en-US" sz="1400" dirty="0"/>
              <a:t>7. VISUALIZA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7" name="Rectángulo 6"/>
          <p:cNvSpPr/>
          <p:nvPr/>
        </p:nvSpPr>
        <p:spPr>
          <a:xfrm>
            <a:off x="5868144" y="116632"/>
            <a:ext cx="3168352" cy="57606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RECUERDA:</a:t>
            </a:r>
          </a:p>
          <a:p>
            <a:pPr algn="ctr"/>
            <a:endParaRPr lang="en-US" dirty="0"/>
          </a:p>
          <a:p>
            <a:pPr marL="285750" indent="-285750">
              <a:buFont typeface="Wingdings" panose="05000000000000000000" pitchFamily="2" charset="2"/>
              <a:buChar char="q"/>
            </a:pPr>
            <a:r>
              <a:rPr lang="en-US" sz="1400" dirty="0"/>
              <a:t>LEE LA PREGUNTA Y EL ESTÍMULO CON MUCHA ATENCIÓN, NO TENGAS PRISA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TÓMATE TU TIEMPO PARA PENSAR Y RESPONDER</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ESFUÉRZATE PARA RESPONDER LO MEJOR POSIBLE</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INTENTA SIEMPRE DAR UNA RESPUESTA AUNQUE NO LA TENGAS CLARA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REVISA TUS RESPUESTAS</a:t>
            </a:r>
          </a:p>
          <a:p>
            <a:endParaRPr lang="en-US" sz="1600" dirty="0"/>
          </a:p>
          <a:p>
            <a:r>
              <a:rPr lang="en-US" sz="1400" u="sng" dirty="0"/>
              <a:t>IMPORTANTE</a:t>
            </a:r>
            <a:r>
              <a:rPr lang="en-US" sz="1400" dirty="0"/>
              <a:t>: EN PISA MUCHAS VECES NO HAY RESPUESTAS CORRECTAS O INCORRECTAS, YA QUE ESTA ES UNA PRUEBA PARA MEDIR COMPETENCIAS.</a:t>
            </a:r>
          </a:p>
        </p:txBody>
      </p:sp>
    </p:spTree>
    <p:extLst>
      <p:ext uri="{BB962C8B-B14F-4D97-AF65-F5344CB8AC3E}">
        <p14:creationId xmlns:p14="http://schemas.microsoft.com/office/powerpoint/2010/main" val="384894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79512" y="44624"/>
            <a:ext cx="8841641" cy="6624736"/>
            <a:chOff x="179512" y="44624"/>
            <a:chExt cx="8841641" cy="6624736"/>
          </a:xfrm>
        </p:grpSpPr>
        <p:pic>
          <p:nvPicPr>
            <p:cNvPr id="8" name="Imagen 7"/>
            <p:cNvPicPr>
              <a:picLocks noChangeAspect="1"/>
            </p:cNvPicPr>
            <p:nvPr/>
          </p:nvPicPr>
          <p:blipFill>
            <a:blip r:embed="rId3"/>
            <a:stretch>
              <a:fillRect/>
            </a:stretch>
          </p:blipFill>
          <p:spPr>
            <a:xfrm>
              <a:off x="179512" y="44624"/>
              <a:ext cx="8841641" cy="6624736"/>
            </a:xfrm>
            <a:prstGeom prst="rect">
              <a:avLst/>
            </a:prstGeom>
          </p:spPr>
        </p:pic>
        <p:sp>
          <p:nvSpPr>
            <p:cNvPr id="9" name="Rectángulo 8"/>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ángulo 10"/>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2" name="Imagen 1"/>
          <p:cNvPicPr>
            <a:picLocks noChangeAspect="1"/>
          </p:cNvPicPr>
          <p:nvPr/>
        </p:nvPicPr>
        <p:blipFill rotWithShape="1">
          <a:blip r:embed="rId4"/>
          <a:srcRect r="1573" b="72375"/>
          <a:stretch/>
        </p:blipFill>
        <p:spPr>
          <a:xfrm>
            <a:off x="236525" y="498761"/>
            <a:ext cx="8583947" cy="1130039"/>
          </a:xfrm>
          <a:prstGeom prst="rect">
            <a:avLst/>
          </a:prstGeom>
        </p:spPr>
      </p:pic>
      <p:sp>
        <p:nvSpPr>
          <p:cNvPr id="3" name="Rectángulo 2"/>
          <p:cNvSpPr/>
          <p:nvPr/>
        </p:nvSpPr>
        <p:spPr>
          <a:xfrm>
            <a:off x="287409" y="4517426"/>
            <a:ext cx="8661964" cy="204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6D68E937-9BEB-486B-9C7E-9A1721126061}"/>
              </a:ext>
            </a:extLst>
          </p:cNvPr>
          <p:cNvSpPr txBox="1"/>
          <p:nvPr/>
        </p:nvSpPr>
        <p:spPr>
          <a:xfrm>
            <a:off x="467544" y="1631094"/>
            <a:ext cx="8389047" cy="2893100"/>
          </a:xfrm>
          <a:prstGeom prst="rect">
            <a:avLst/>
          </a:prstGeom>
          <a:solidFill>
            <a:schemeClr val="bg1"/>
          </a:solidFill>
        </p:spPr>
        <p:txBody>
          <a:bodyPr wrap="square" rtlCol="0">
            <a:spAutoFit/>
          </a:bodyPr>
          <a:lstStyle/>
          <a:p>
            <a:r>
              <a:rPr lang="es-ES" sz="1400" dirty="0">
                <a:latin typeface="+mj-lt"/>
              </a:rPr>
              <a:t>Imagina que una biblioteca local ofrece una conferencia la próxima semana. La conferencia la dará una profesora de una universidad cercana. Hablará de su trabajo de campo en la Isla de Pascual en el Océano Pacífico, a más de 3,200 kilómetros al oeste de Chile.</a:t>
            </a:r>
          </a:p>
          <a:p>
            <a:endParaRPr lang="es-ES" sz="1400" dirty="0">
              <a:latin typeface="+mj-lt"/>
            </a:endParaRPr>
          </a:p>
          <a:p>
            <a:r>
              <a:rPr lang="es-ES" sz="1400" dirty="0">
                <a:latin typeface="+mj-lt"/>
              </a:rPr>
              <a:t>Tu clase de Historia asistirá a la conferencia. Tu profesor te pide que investigues sobre la historia de la Isla de Pascua de manera que sepas algo sobre ella antes de asistir a la conferencia.</a:t>
            </a:r>
          </a:p>
          <a:p>
            <a:endParaRPr lang="es-ES" sz="1400" dirty="0">
              <a:latin typeface="+mj-lt"/>
            </a:endParaRPr>
          </a:p>
          <a:p>
            <a:r>
              <a:rPr lang="es-ES" sz="1400" dirty="0">
                <a:latin typeface="+mj-lt"/>
              </a:rPr>
              <a:t>La primera fuente que leerás es una entrada a un blog escrita por una profesora mientras estuvo viviendo en la Isla de Pascual.</a:t>
            </a:r>
          </a:p>
          <a:p>
            <a:endParaRPr lang="es-ES" sz="1400" dirty="0">
              <a:latin typeface="+mj-lt"/>
            </a:endParaRPr>
          </a:p>
          <a:p>
            <a:r>
              <a:rPr lang="es-ES" sz="1400" dirty="0">
                <a:latin typeface="+mj-lt"/>
              </a:rPr>
              <a:t>Pulsa en la flecha SIGUIENTE para leer el blog.</a:t>
            </a:r>
          </a:p>
          <a:p>
            <a:endParaRPr lang="es-ES" sz="1400" dirty="0"/>
          </a:p>
          <a:p>
            <a:endParaRPr lang="es-ES" sz="1400" dirty="0"/>
          </a:p>
        </p:txBody>
      </p:sp>
    </p:spTree>
    <p:extLst>
      <p:ext uri="{BB962C8B-B14F-4D97-AF65-F5344CB8AC3E}">
        <p14:creationId xmlns:p14="http://schemas.microsoft.com/office/powerpoint/2010/main" val="361113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6254075" y="2059622"/>
            <a:ext cx="2879676"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b="1" u="sng" dirty="0">
              <a:solidFill>
                <a:schemeClr val="tx1"/>
              </a:solidFill>
              <a:latin typeface="+mj-lt"/>
            </a:endParaRPr>
          </a:p>
        </p:txBody>
      </p:sp>
      <p:sp>
        <p:nvSpPr>
          <p:cNvPr id="4" name="Rectángulo 3">
            <a:hlinkClick r:id="rId3" action="ppaction://hlinksldjump"/>
            <a:extLst>
              <a:ext uri="{FF2B5EF4-FFF2-40B4-BE49-F238E27FC236}">
                <a16:creationId xmlns:a16="http://schemas.microsoft.com/office/drawing/2014/main" id="{95DBBCE3-24D3-4EF1-9BEE-26AF0D5B3AA4}"/>
              </a:ext>
            </a:extLst>
          </p:cNvPr>
          <p:cNvSpPr/>
          <p:nvPr/>
        </p:nvSpPr>
        <p:spPr>
          <a:xfrm>
            <a:off x="8388424" y="764704"/>
            <a:ext cx="3600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upo 6"/>
          <p:cNvGrpSpPr/>
          <p:nvPr/>
        </p:nvGrpSpPr>
        <p:grpSpPr>
          <a:xfrm>
            <a:off x="179512" y="44624"/>
            <a:ext cx="8841641" cy="6624736"/>
            <a:chOff x="179512" y="44624"/>
            <a:chExt cx="8841641" cy="6624736"/>
          </a:xfrm>
        </p:grpSpPr>
        <p:pic>
          <p:nvPicPr>
            <p:cNvPr id="8" name="Imagen 7"/>
            <p:cNvPicPr>
              <a:picLocks noChangeAspect="1"/>
            </p:cNvPicPr>
            <p:nvPr/>
          </p:nvPicPr>
          <p:blipFill>
            <a:blip r:embed="rId4"/>
            <a:stretch>
              <a:fillRect/>
            </a:stretch>
          </p:blipFill>
          <p:spPr>
            <a:xfrm>
              <a:off x="179512" y="44624"/>
              <a:ext cx="8841641" cy="6624736"/>
            </a:xfrm>
            <a:prstGeom prst="rect">
              <a:avLst/>
            </a:prstGeom>
          </p:spPr>
        </p:pic>
        <p:sp>
          <p:nvSpPr>
            <p:cNvPr id="9" name="Rectángulo 8"/>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ángulo 10"/>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14" name="Rectángulo 13"/>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2E1678B0-A16D-4BA2-9C8B-AF5F9F3C8E92}"/>
              </a:ext>
            </a:extLst>
          </p:cNvPr>
          <p:cNvSpPr txBox="1"/>
          <p:nvPr/>
        </p:nvSpPr>
        <p:spPr>
          <a:xfrm>
            <a:off x="323528" y="668735"/>
            <a:ext cx="2232248" cy="430887"/>
          </a:xfrm>
          <a:prstGeom prst="rect">
            <a:avLst/>
          </a:prstGeom>
          <a:noFill/>
        </p:spPr>
        <p:txBody>
          <a:bodyPr wrap="square" rtlCol="0">
            <a:spAutoFit/>
          </a:bodyPr>
          <a:lstStyle/>
          <a:p>
            <a:pPr algn="just"/>
            <a:r>
              <a:rPr lang="es-ES" sz="1100" b="1" dirty="0"/>
              <a:t>Isla de Pascua</a:t>
            </a:r>
          </a:p>
          <a:p>
            <a:pPr algn="just"/>
            <a:r>
              <a:rPr lang="es-ES" sz="1050" dirty="0">
                <a:solidFill>
                  <a:schemeClr val="tx1">
                    <a:lumMod val="65000"/>
                    <a:lumOff val="35000"/>
                  </a:schemeClr>
                </a:solidFill>
              </a:rPr>
              <a:t>Pregunta 1 / 2</a:t>
            </a:r>
            <a:endParaRPr lang="en-GB" sz="1050" dirty="0">
              <a:solidFill>
                <a:schemeClr val="tx1">
                  <a:lumMod val="65000"/>
                  <a:lumOff val="35000"/>
                </a:schemeClr>
              </a:solidFill>
            </a:endParaRPr>
          </a:p>
        </p:txBody>
      </p:sp>
      <p:sp>
        <p:nvSpPr>
          <p:cNvPr id="29" name="CuadroTexto 28">
            <a:extLst>
              <a:ext uri="{FF2B5EF4-FFF2-40B4-BE49-F238E27FC236}">
                <a16:creationId xmlns:a16="http://schemas.microsoft.com/office/drawing/2014/main" id="{3D4AE3B6-2FD6-4A65-8550-D3DE9F2BE92B}"/>
              </a:ext>
            </a:extLst>
          </p:cNvPr>
          <p:cNvSpPr txBox="1"/>
          <p:nvPr/>
        </p:nvSpPr>
        <p:spPr>
          <a:xfrm>
            <a:off x="3901478" y="1310679"/>
            <a:ext cx="4918994" cy="4303742"/>
          </a:xfrm>
          <a:prstGeom prst="rect">
            <a:avLst/>
          </a:prstGeom>
          <a:solidFill>
            <a:srgbClr val="FFCC99">
              <a:alpha val="41961"/>
            </a:srgbClr>
          </a:solidFill>
        </p:spPr>
        <p:txBody>
          <a:bodyPr wrap="square" rtlCol="0">
            <a:spAutoFit/>
          </a:bodyPr>
          <a:lstStyle/>
          <a:p>
            <a:pPr algn="l">
              <a:spcBef>
                <a:spcPts val="1000"/>
              </a:spcBef>
              <a:spcAft>
                <a:spcPts val="960"/>
              </a:spcAft>
            </a:pPr>
            <a:r>
              <a:rPr lang="es-ES" sz="700" b="1" dirty="0">
                <a:solidFill>
                  <a:srgbClr val="9B561D"/>
                </a:solidFill>
                <a:effectLst/>
                <a:latin typeface="Arial" panose="020B0604020202020204" pitchFamily="34" charset="0"/>
                <a:ea typeface="Times New Roman" panose="02020603050405020304" pitchFamily="18" charset="0"/>
                <a:cs typeface="Times New Roman" panose="02020603050405020304" pitchFamily="18" charset="0"/>
              </a:rPr>
              <a:t>Publicado el 23 de mayo a las 11:22 h</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Esta mañana, mientras miro por mi ventana, veo el paisaje que he aprendido a amar aquí en Rapa Nui, conocida en algunos lugares como la Isla de Pascua. La hierba y los arbustos son verdes, el cielo es azul y los viejos volcanes extintos se alzan en el horizonte.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Me siento un poco triste por ser esta mi última semana en la isla. He terminado mi trabajo de campo y vuelvo a casa. Más tarde, iré a dar un paseo por las colinas y a despedirme de los moáis que he estado estudiando durante los últimos nueve meses. Esta es una foto de algunas de estas enormes estatuas.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Si has estado siguiendo mi blog durante este año, sabrás que los habitantes de la Isla de Pascua esculpieron estos moáis hace cientos de años. Estos impresionantes moáis se han esculpido en una sola cantera de la parte oriental de la isla. Algunos de ellos pesan toneladas. Aun así los habitantes de la Isla de Pascua pudieron trasladarlos a lugares que quedaban lejos de la cantera sin grúas ni maquinaria pesada.</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Durante años, los arqueólogos no supieron cómo se trasladaron estas estatuas enormes. Fue un misterio hasta los años 90, cuando un equipo de arqueólogos y habitantes de la Isla de Pascua demostraron que los moáis habrían podido transportarse y levantarse usando cuerdas hechas de plantas, rodillos de madera y rampas hechas de los grandes árboles que en otra época florecían en la isla. El misterio de los moáis al fin pudo resolverse.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Sin embargo, aún quedaba otro misterio. ¿Qué pasó con esas plantas y los grandes árboles que una vez se usaron para trasladar los moáis? Como digo, cuando miro por mi ventana, veo hierba y arbustos y uno o dos árboles pequeños, pero nada que hubiera podido utilizarse para trasladar estas enormes estatuas. Es un misterio fascinante, y lo estudiaré en futuras publicaciones y clases. Hasta entonces, quizás quieras investigar el misterio por ti mismo. Te recomiendo que empieces con un libro llamado </a:t>
            </a:r>
            <a:r>
              <a:rPr lang="es-ES" sz="700" i="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Colapso</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de Jared Diamond. </a:t>
            </a:r>
            <a:r>
              <a:rPr lang="es-ES" sz="700"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5"/>
              </a:rPr>
              <a:t>Esta reseña de </a:t>
            </a:r>
            <a:r>
              <a:rPr lang="es-ES" sz="700" i="1"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5"/>
              </a:rPr>
              <a:t>Colapso</a:t>
            </a:r>
            <a:r>
              <a:rPr lang="es-ES" sz="700"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5"/>
              </a:rPr>
              <a:t> es un buen punto para comenzar</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g3">
            <a:extLst>
              <a:ext uri="{FF2B5EF4-FFF2-40B4-BE49-F238E27FC236}">
                <a16:creationId xmlns:a16="http://schemas.microsoft.com/office/drawing/2014/main" id="{00DDCE36-0FD7-4AF0-8C5E-9BBD6B5CD69A}"/>
              </a:ext>
            </a:extLst>
          </p:cNvPr>
          <p:cNvPicPr>
            <a:picLocks noChangeAspect="1"/>
          </p:cNvPicPr>
          <p:nvPr/>
        </p:nvPicPr>
        <p:blipFill>
          <a:blip r:embed="rId6" cstate="print"/>
          <a:srcRect/>
          <a:stretch>
            <a:fillRect/>
          </a:stretch>
        </p:blipFill>
        <p:spPr bwMode="auto">
          <a:xfrm>
            <a:off x="5795677" y="2376215"/>
            <a:ext cx="793006" cy="1059003"/>
          </a:xfrm>
          <a:prstGeom prst="rect">
            <a:avLst/>
          </a:prstGeom>
          <a:noFill/>
          <a:ln w="9525">
            <a:noFill/>
            <a:miter lim="800000"/>
            <a:headEnd/>
            <a:tailEnd/>
          </a:ln>
        </p:spPr>
      </p:pic>
      <p:sp>
        <p:nvSpPr>
          <p:cNvPr id="31" name="CuadroTexto 30">
            <a:extLst>
              <a:ext uri="{FF2B5EF4-FFF2-40B4-BE49-F238E27FC236}">
                <a16:creationId xmlns:a16="http://schemas.microsoft.com/office/drawing/2014/main" id="{CA82423C-3D9A-454B-A7D5-6F405A9007B9}"/>
              </a:ext>
            </a:extLst>
          </p:cNvPr>
          <p:cNvSpPr txBox="1"/>
          <p:nvPr/>
        </p:nvSpPr>
        <p:spPr>
          <a:xfrm>
            <a:off x="3902120" y="5408719"/>
            <a:ext cx="4932040" cy="1154162"/>
          </a:xfrm>
          <a:prstGeom prst="rect">
            <a:avLst/>
          </a:prstGeom>
          <a:solidFill>
            <a:srgbClr val="FFCC99">
              <a:alpha val="41961"/>
            </a:srgbClr>
          </a:solidFill>
        </p:spPr>
        <p:txBody>
          <a:bodyPr wrap="square" rtlCol="0">
            <a:spAutoFit/>
          </a:bodyPr>
          <a:lstStyle/>
          <a:p>
            <a:r>
              <a:rPr lang="es-ES" sz="800" i="1" dirty="0">
                <a:solidFill>
                  <a:srgbClr val="1F1F1F"/>
                </a:solidFill>
                <a:highlight>
                  <a:srgbClr val="63B345"/>
                </a:highlight>
                <a:ea typeface="Times New Roman" panose="02020603050405020304" pitchFamily="18" charset="0"/>
              </a:rPr>
              <a:t> </a:t>
            </a:r>
          </a:p>
          <a:p>
            <a:r>
              <a:rPr lang="es-ES" sz="800" i="1" dirty="0">
                <a:solidFill>
                  <a:srgbClr val="1F1F1F"/>
                </a:solidFill>
                <a:effectLst/>
                <a:highlight>
                  <a:srgbClr val="63B345"/>
                </a:highlight>
                <a:latin typeface="Arial" panose="020B0604020202020204" pitchFamily="34" charset="0"/>
                <a:ea typeface="Times New Roman" panose="02020603050405020304" pitchFamily="18" charset="0"/>
              </a:rPr>
              <a:t> Viajero_14			 24 de mayo a las 16:31 h</a:t>
            </a:r>
          </a:p>
          <a:p>
            <a:endParaRPr lang="es-ES" sz="800" dirty="0">
              <a:solidFill>
                <a:srgbClr val="1F1F1F"/>
              </a:solidFill>
              <a:effectLst/>
              <a:highlight>
                <a:srgbClr val="63B345"/>
              </a:highlight>
              <a:latin typeface="Arial" panose="020B0604020202020204" pitchFamily="34" charset="0"/>
              <a:ea typeface="Times New Roman" panose="02020603050405020304" pitchFamily="18" charset="0"/>
              <a:cs typeface="Times New Roman" panose="02020603050405020304" pitchFamily="18" charset="0"/>
            </a:endParaRPr>
          </a:p>
          <a:p>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¡Hola, profesora! Me encanta seguir su trabajo sobre la Isla de Pascua. ¡No veo la hora de poder leer </a:t>
            </a:r>
            <a:r>
              <a:rPr lang="es-ES" sz="700" i="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Colapso</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800" dirty="0">
              <a:solidFill>
                <a:srgbClr val="1F1F1F"/>
              </a:solidFill>
              <a:ea typeface="Times New Roman" panose="02020603050405020304" pitchFamily="18" charset="0"/>
              <a:cs typeface="Times New Roman" panose="02020603050405020304" pitchFamily="18" charset="0"/>
            </a:endParaRPr>
          </a:p>
          <a:p>
            <a:r>
              <a:rPr lang="es-ES" sz="800" i="1" dirty="0">
                <a:solidFill>
                  <a:srgbClr val="1F1F1F"/>
                </a:solidFill>
                <a:highlight>
                  <a:srgbClr val="63B345"/>
                </a:highlight>
                <a:ea typeface="Times New Roman" panose="02020603050405020304" pitchFamily="18" charset="0"/>
              </a:rPr>
              <a:t> </a:t>
            </a:r>
            <a:r>
              <a:rPr lang="es-ES" sz="800" i="1" dirty="0">
                <a:solidFill>
                  <a:srgbClr val="1F1F1F"/>
                </a:solidFill>
                <a:effectLst/>
                <a:highlight>
                  <a:srgbClr val="63B345"/>
                </a:highlight>
                <a:latin typeface="Arial" panose="020B0604020202020204" pitchFamily="34" charset="0"/>
                <a:ea typeface="Times New Roman" panose="02020603050405020304" pitchFamily="18" charset="0"/>
              </a:rPr>
              <a:t>Carlos_Isla			 25 de mayo a las 9:07 h</a:t>
            </a:r>
          </a:p>
          <a:p>
            <a:endParaRPr lang="es-ES" sz="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 mí también me encanta leer sus experiencias en la Isla de Pascua. Sin embargo, creo que existe otra teoría que debería tener en cuenta. Mire este artículo: </a:t>
            </a:r>
            <a:r>
              <a:rPr lang="es-ES" sz="700"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5"/>
              </a:rPr>
              <a:t>www.noticiascientificas.com/Ratas_polinesias_Isla_de_Pascua</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a:extLst>
              <a:ext uri="{FF2B5EF4-FFF2-40B4-BE49-F238E27FC236}">
                <a16:creationId xmlns:a16="http://schemas.microsoft.com/office/drawing/2014/main" id="{58B59497-F85B-47A9-80D7-B9B2C1633ADC}"/>
              </a:ext>
            </a:extLst>
          </p:cNvPr>
          <p:cNvPicPr>
            <a:picLocks noChangeAspect="1"/>
          </p:cNvPicPr>
          <p:nvPr/>
        </p:nvPicPr>
        <p:blipFill>
          <a:blip r:embed="rId7"/>
          <a:stretch>
            <a:fillRect/>
          </a:stretch>
        </p:blipFill>
        <p:spPr>
          <a:xfrm>
            <a:off x="3919772" y="599917"/>
            <a:ext cx="4888493" cy="719137"/>
          </a:xfrm>
          <a:prstGeom prst="rect">
            <a:avLst/>
          </a:prstGeom>
        </p:spPr>
      </p:pic>
      <p:sp>
        <p:nvSpPr>
          <p:cNvPr id="35" name="CuadroTexto 15"/>
          <p:cNvSpPr txBox="1">
            <a:spLocks noChangeArrowheads="1"/>
          </p:cNvSpPr>
          <p:nvPr/>
        </p:nvSpPr>
        <p:spPr bwMode="auto">
          <a:xfrm>
            <a:off x="353187" y="1246985"/>
            <a:ext cx="2922669"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i="1" dirty="0">
                <a:latin typeface="+mj-lt"/>
                <a:cs typeface="Helvetica" panose="020B0604020202020204" pitchFamily="34" charset="0"/>
              </a:rPr>
              <a:t>Consulta el blog de la profesora. Pulsa en una opción para responder a la pregunta.</a:t>
            </a:r>
          </a:p>
          <a:p>
            <a:pPr>
              <a:spcBef>
                <a:spcPct val="0"/>
              </a:spcBef>
              <a:buFontTx/>
              <a:buNone/>
            </a:pPr>
            <a:endParaRPr lang="es-ES" altLang="ru-RU" sz="300" i="1" dirty="0">
              <a:latin typeface="+mj-lt"/>
              <a:cs typeface="Helvetica" panose="020B0604020202020204" pitchFamily="34" charset="0"/>
            </a:endParaRPr>
          </a:p>
          <a:p>
            <a:pPr>
              <a:spcBef>
                <a:spcPct val="0"/>
              </a:spcBef>
              <a:buFontTx/>
              <a:buNone/>
            </a:pPr>
            <a:r>
              <a:rPr lang="es-ES" altLang="ru-RU" sz="1100" dirty="0">
                <a:latin typeface="+mj-lt"/>
                <a:cs typeface="Helvetica" panose="020B0604020202020204" pitchFamily="34" charset="0"/>
              </a:rPr>
              <a:t>Según el blog, ¿cuándo empezó la profesora su trabajo de campo?</a:t>
            </a:r>
            <a:endParaRPr lang="ru-RU" altLang="ru-RU" sz="1100" dirty="0">
              <a:latin typeface="+mj-lt"/>
              <a:cs typeface="Helvetica" panose="020B0604020202020204" pitchFamily="34" charset="0"/>
            </a:endParaRPr>
          </a:p>
        </p:txBody>
      </p:sp>
      <p:graphicFrame>
        <p:nvGraphicFramePr>
          <p:cNvPr id="36" name="Tabla 4">
            <a:extLst>
              <a:ext uri="{FF2B5EF4-FFF2-40B4-BE49-F238E27FC236}">
                <a16:creationId xmlns:a16="http://schemas.microsoft.com/office/drawing/2014/main" id="{687C3D16-45D4-42C6-BCA2-4FA4BAB31E33}"/>
              </a:ext>
            </a:extLst>
          </p:cNvPr>
          <p:cNvGraphicFramePr>
            <a:graphicFrameLocks noGrp="1"/>
          </p:cNvGraphicFramePr>
          <p:nvPr>
            <p:extLst>
              <p:ext uri="{D42A27DB-BD31-4B8C-83A1-F6EECF244321}">
                <p14:modId xmlns:p14="http://schemas.microsoft.com/office/powerpoint/2010/main" val="2720198847"/>
              </p:ext>
            </p:extLst>
          </p:nvPr>
        </p:nvGraphicFramePr>
        <p:xfrm>
          <a:off x="482629" y="2203774"/>
          <a:ext cx="3485050" cy="1258776"/>
        </p:xfrm>
        <a:graphic>
          <a:graphicData uri="http://schemas.openxmlformats.org/drawingml/2006/table">
            <a:tbl>
              <a:tblPr firstRow="1" bandRow="1">
                <a:tableStyleId>{5C22544A-7EE6-4342-B048-85BDC9FD1C3A}</a:tableStyleId>
              </a:tblPr>
              <a:tblGrid>
                <a:gridCol w="426145">
                  <a:extLst>
                    <a:ext uri="{9D8B030D-6E8A-4147-A177-3AD203B41FA5}">
                      <a16:colId xmlns:a16="http://schemas.microsoft.com/office/drawing/2014/main" val="2095430410"/>
                    </a:ext>
                  </a:extLst>
                </a:gridCol>
                <a:gridCol w="3058905">
                  <a:extLst>
                    <a:ext uri="{9D8B030D-6E8A-4147-A177-3AD203B41FA5}">
                      <a16:colId xmlns:a16="http://schemas.microsoft.com/office/drawing/2014/main" val="347421630"/>
                    </a:ext>
                  </a:extLst>
                </a:gridCol>
              </a:tblGrid>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100" b="0" dirty="0">
                          <a:solidFill>
                            <a:schemeClr val="tx1"/>
                          </a:solidFill>
                          <a:latin typeface="+mj-lt"/>
                          <a:cs typeface="Arial" panose="020B0604020202020204" pitchFamily="34" charset="0"/>
                        </a:rPr>
                        <a:t>Durante los años 90.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575427"/>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100" b="0" dirty="0">
                          <a:solidFill>
                            <a:schemeClr val="tx1"/>
                          </a:solidFill>
                          <a:latin typeface="+mj-lt"/>
                          <a:cs typeface="Arial" panose="020B0604020202020204" pitchFamily="34" charset="0"/>
                        </a:rPr>
                        <a:t>Hace nueve meses.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63055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GB" sz="1100" b="0" i="0" u="none" strike="noStrike" baseline="0" dirty="0">
                          <a:solidFill>
                            <a:schemeClr val="tx1"/>
                          </a:solidFill>
                          <a:latin typeface="+mj-lt"/>
                          <a:cs typeface="Arial" panose="020B0604020202020204" pitchFamily="34" charset="0"/>
                        </a:rPr>
                        <a:t>Hace un año.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83985"/>
                  </a:ext>
                </a:extLst>
              </a:tr>
              <a:tr h="314694">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n-GB" sz="1100" b="0" i="0" u="none" strike="noStrike" baseline="0" dirty="0">
                          <a:solidFill>
                            <a:schemeClr val="tx1"/>
                          </a:solidFill>
                          <a:latin typeface="+mj-lt"/>
                          <a:cs typeface="Arial" panose="020B0604020202020204" pitchFamily="34" charset="0"/>
                        </a:rPr>
                        <a:t>A principios de mayo.</a:t>
                      </a:r>
                      <a:endParaRPr lang="en-GB" sz="11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1935433"/>
                  </a:ext>
                </a:extLst>
              </a:tr>
            </a:tbl>
          </a:graphicData>
        </a:graphic>
      </p:graphicFrame>
      <p:sp>
        <p:nvSpPr>
          <p:cNvPr id="37" name="Elipse 36">
            <a:extLst>
              <a:ext uri="{FF2B5EF4-FFF2-40B4-BE49-F238E27FC236}">
                <a16:creationId xmlns:a16="http://schemas.microsoft.com/office/drawing/2014/main" id="{0F78DF30-5497-405D-B20E-38244684A5CC}"/>
              </a:ext>
            </a:extLst>
          </p:cNvPr>
          <p:cNvSpPr/>
          <p:nvPr/>
        </p:nvSpPr>
        <p:spPr>
          <a:xfrm>
            <a:off x="713228" y="2302625"/>
            <a:ext cx="144016" cy="132383"/>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Elipse 37">
            <a:extLst>
              <a:ext uri="{FF2B5EF4-FFF2-40B4-BE49-F238E27FC236}">
                <a16:creationId xmlns:a16="http://schemas.microsoft.com/office/drawing/2014/main" id="{406CA917-5443-49D3-956A-6FB0D11E4D5B}"/>
              </a:ext>
            </a:extLst>
          </p:cNvPr>
          <p:cNvSpPr/>
          <p:nvPr/>
        </p:nvSpPr>
        <p:spPr>
          <a:xfrm>
            <a:off x="713228" y="2588352"/>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Elipse 38">
            <a:extLst>
              <a:ext uri="{FF2B5EF4-FFF2-40B4-BE49-F238E27FC236}">
                <a16:creationId xmlns:a16="http://schemas.microsoft.com/office/drawing/2014/main" id="{59628A80-D4D9-44FA-A990-88FF50C75AA2}"/>
              </a:ext>
            </a:extLst>
          </p:cNvPr>
          <p:cNvSpPr/>
          <p:nvPr/>
        </p:nvSpPr>
        <p:spPr>
          <a:xfrm>
            <a:off x="713228" y="2919851"/>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Elipse 39">
            <a:extLst>
              <a:ext uri="{FF2B5EF4-FFF2-40B4-BE49-F238E27FC236}">
                <a16:creationId xmlns:a16="http://schemas.microsoft.com/office/drawing/2014/main" id="{59D4E41A-808A-496C-9F8A-16C18B9EE3A8}"/>
              </a:ext>
            </a:extLst>
          </p:cNvPr>
          <p:cNvSpPr/>
          <p:nvPr/>
        </p:nvSpPr>
        <p:spPr>
          <a:xfrm>
            <a:off x="713228" y="3232684"/>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4498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isla de Pascua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579632046"/>
              </p:ext>
            </p:extLst>
          </p:nvPr>
        </p:nvGraphicFramePr>
        <p:xfrm>
          <a:off x="3851920" y="1844824"/>
          <a:ext cx="4896544" cy="338328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atentamente la introducción. </a:t>
                      </a: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con atención el estímulo que se encuentra a la derecha.</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está preguntando. </a:t>
                      </a:r>
                      <a:r>
                        <a:rPr lang="es-ES" sz="1200" i="1" kern="1200" dirty="0">
                          <a:solidFill>
                            <a:srgbClr val="000000"/>
                          </a:solidFill>
                          <a:latin typeface="Arial" panose="020B0604020202020204" pitchFamily="34" charset="0"/>
                          <a:ea typeface="+mn-ea"/>
                          <a:cs typeface="Arial" panose="020B0604020202020204" pitchFamily="34" charset="0"/>
                        </a:rPr>
                        <a:t>¿Cuándo empezó el trabajo de campo? Tener en </a:t>
                      </a:r>
                      <a:r>
                        <a:rPr lang="es-ES" sz="1200" i="1" kern="1200">
                          <a:solidFill>
                            <a:srgbClr val="000000"/>
                          </a:solidFill>
                          <a:latin typeface="Arial" panose="020B0604020202020204" pitchFamily="34" charset="0"/>
                          <a:ea typeface="+mn-ea"/>
                          <a:cs typeface="Arial" panose="020B0604020202020204" pitchFamily="34" charset="0"/>
                        </a:rPr>
                        <a:t>cuenta  </a:t>
                      </a:r>
                      <a:r>
                        <a:rPr lang="es-ES" sz="1200" i="1" kern="1200" dirty="0">
                          <a:solidFill>
                            <a:srgbClr val="000000"/>
                          </a:solidFill>
                          <a:latin typeface="Arial" panose="020B0604020202020204" pitchFamily="34" charset="0"/>
                          <a:ea typeface="+mn-ea"/>
                          <a:cs typeface="Arial" panose="020B0604020202020204" pitchFamily="34" charset="0"/>
                        </a:rPr>
                        <a:t>que NO pregunta</a:t>
                      </a:r>
                      <a:r>
                        <a:rPr lang="es-ES" sz="1200" i="1" kern="1200" baseline="0" dirty="0">
                          <a:solidFill>
                            <a:srgbClr val="000000"/>
                          </a:solidFill>
                          <a:latin typeface="Arial" panose="020B0604020202020204" pitchFamily="34" charset="0"/>
                          <a:ea typeface="+mn-ea"/>
                          <a:cs typeface="Arial" panose="020B0604020202020204" pitchFamily="34" charset="0"/>
                        </a:rPr>
                        <a:t> de</a:t>
                      </a:r>
                      <a:r>
                        <a:rPr lang="es-ES" sz="1200" i="1" kern="1200" dirty="0">
                          <a:solidFill>
                            <a:srgbClr val="000000"/>
                          </a:solidFill>
                          <a:latin typeface="Arial" panose="020B0604020202020204" pitchFamily="34" charset="0"/>
                          <a:ea typeface="+mn-ea"/>
                          <a:cs typeface="Arial" panose="020B0604020202020204" pitchFamily="34" charset="0"/>
                        </a:rPr>
                        <a:t> cuándo es el blog, ni fecha de comentarios…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dónde se menciona la información clave (trabajo de campo y cuándo).</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Buscar la información referida aunque no lo mencione explícitamente. (Está en el segundo párrafo).</a:t>
                      </a: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Acceder y obtener información dentro de un texto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Hace nueve meses.</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47874"/>
            <a:ext cx="3008313" cy="265708"/>
          </a:xfrm>
        </p:spPr>
        <p:txBody>
          <a:bodyPr/>
          <a:lstStyle/>
          <a:p>
            <a:r>
              <a:rPr lang="es-ES" dirty="0"/>
              <a:t>Pregunta 1/2</a:t>
            </a:r>
          </a:p>
        </p:txBody>
      </p:sp>
    </p:spTree>
    <p:extLst>
      <p:ext uri="{BB962C8B-B14F-4D97-AF65-F5344CB8AC3E}">
        <p14:creationId xmlns:p14="http://schemas.microsoft.com/office/powerpoint/2010/main" val="154319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6254075" y="2059622"/>
            <a:ext cx="2879676"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b="1" u="sng" dirty="0">
              <a:solidFill>
                <a:schemeClr val="tx1"/>
              </a:solidFill>
              <a:latin typeface="+mj-lt"/>
            </a:endParaRPr>
          </a:p>
        </p:txBody>
      </p:sp>
      <p:sp>
        <p:nvSpPr>
          <p:cNvPr id="4" name="Rectángulo 3">
            <a:hlinkClick r:id="rId2" action="ppaction://hlinksldjump"/>
            <a:extLst>
              <a:ext uri="{FF2B5EF4-FFF2-40B4-BE49-F238E27FC236}">
                <a16:creationId xmlns:a16="http://schemas.microsoft.com/office/drawing/2014/main" id="{95DBBCE3-24D3-4EF1-9BEE-26AF0D5B3AA4}"/>
              </a:ext>
            </a:extLst>
          </p:cNvPr>
          <p:cNvSpPr/>
          <p:nvPr/>
        </p:nvSpPr>
        <p:spPr>
          <a:xfrm>
            <a:off x="8388424" y="764704"/>
            <a:ext cx="3600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upo 6"/>
          <p:cNvGrpSpPr/>
          <p:nvPr/>
        </p:nvGrpSpPr>
        <p:grpSpPr>
          <a:xfrm>
            <a:off x="179512" y="16049"/>
            <a:ext cx="8841641" cy="6624736"/>
            <a:chOff x="179512" y="44624"/>
            <a:chExt cx="8841641" cy="6624736"/>
          </a:xfrm>
        </p:grpSpPr>
        <p:pic>
          <p:nvPicPr>
            <p:cNvPr id="8" name="Imagen 7"/>
            <p:cNvPicPr>
              <a:picLocks noChangeAspect="1"/>
            </p:cNvPicPr>
            <p:nvPr/>
          </p:nvPicPr>
          <p:blipFill>
            <a:blip r:embed="rId3"/>
            <a:stretch>
              <a:fillRect/>
            </a:stretch>
          </p:blipFill>
          <p:spPr>
            <a:xfrm>
              <a:off x="179512" y="44624"/>
              <a:ext cx="8841641" cy="6624736"/>
            </a:xfrm>
            <a:prstGeom prst="rect">
              <a:avLst/>
            </a:prstGeom>
          </p:spPr>
        </p:pic>
        <p:sp>
          <p:nvSpPr>
            <p:cNvPr id="9" name="Rectángulo 8"/>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ángulo 10"/>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14" name="Rectángulo 13"/>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CuadroTexto 14">
            <a:extLst>
              <a:ext uri="{FF2B5EF4-FFF2-40B4-BE49-F238E27FC236}">
                <a16:creationId xmlns:a16="http://schemas.microsoft.com/office/drawing/2014/main" id="{2E1678B0-A16D-4BA2-9C8B-AF5F9F3C8E92}"/>
              </a:ext>
            </a:extLst>
          </p:cNvPr>
          <p:cNvSpPr txBox="1"/>
          <p:nvPr/>
        </p:nvSpPr>
        <p:spPr>
          <a:xfrm>
            <a:off x="323528" y="663504"/>
            <a:ext cx="2232248" cy="430887"/>
          </a:xfrm>
          <a:prstGeom prst="rect">
            <a:avLst/>
          </a:prstGeom>
          <a:noFill/>
        </p:spPr>
        <p:txBody>
          <a:bodyPr wrap="square" rtlCol="0">
            <a:spAutoFit/>
          </a:bodyPr>
          <a:lstStyle/>
          <a:p>
            <a:pPr algn="just"/>
            <a:r>
              <a:rPr lang="es-ES" sz="1100" b="1" dirty="0"/>
              <a:t>Isla de Pascua</a:t>
            </a:r>
          </a:p>
          <a:p>
            <a:pPr algn="just"/>
            <a:r>
              <a:rPr lang="es-ES" sz="1050" dirty="0">
                <a:solidFill>
                  <a:schemeClr val="tx1">
                    <a:lumMod val="65000"/>
                    <a:lumOff val="35000"/>
                  </a:schemeClr>
                </a:solidFill>
              </a:rPr>
              <a:t>Pregunta 2/2</a:t>
            </a:r>
            <a:endParaRPr lang="en-GB" sz="1050" dirty="0">
              <a:solidFill>
                <a:schemeClr val="tx1">
                  <a:lumMod val="65000"/>
                  <a:lumOff val="35000"/>
                </a:schemeClr>
              </a:solidFill>
            </a:endParaRPr>
          </a:p>
        </p:txBody>
      </p:sp>
      <p:sp>
        <p:nvSpPr>
          <p:cNvPr id="29" name="CuadroTexto 28">
            <a:extLst>
              <a:ext uri="{FF2B5EF4-FFF2-40B4-BE49-F238E27FC236}">
                <a16:creationId xmlns:a16="http://schemas.microsoft.com/office/drawing/2014/main" id="{3D4AE3B6-2FD6-4A65-8550-D3DE9F2BE92B}"/>
              </a:ext>
            </a:extLst>
          </p:cNvPr>
          <p:cNvSpPr txBox="1"/>
          <p:nvPr/>
        </p:nvSpPr>
        <p:spPr>
          <a:xfrm>
            <a:off x="3901478" y="1203326"/>
            <a:ext cx="4918994" cy="4303742"/>
          </a:xfrm>
          <a:prstGeom prst="rect">
            <a:avLst/>
          </a:prstGeom>
          <a:solidFill>
            <a:srgbClr val="FFCC99">
              <a:alpha val="41961"/>
            </a:srgbClr>
          </a:solidFill>
        </p:spPr>
        <p:txBody>
          <a:bodyPr wrap="square" rtlCol="0">
            <a:spAutoFit/>
          </a:bodyPr>
          <a:lstStyle/>
          <a:p>
            <a:pPr algn="l">
              <a:spcBef>
                <a:spcPts val="1000"/>
              </a:spcBef>
              <a:spcAft>
                <a:spcPts val="960"/>
              </a:spcAft>
            </a:pPr>
            <a:r>
              <a:rPr lang="es-ES" sz="700" b="1" dirty="0">
                <a:solidFill>
                  <a:srgbClr val="9B561D"/>
                </a:solidFill>
                <a:effectLst/>
                <a:latin typeface="Arial" panose="020B0604020202020204" pitchFamily="34" charset="0"/>
                <a:ea typeface="Times New Roman" panose="02020603050405020304" pitchFamily="18" charset="0"/>
                <a:cs typeface="Times New Roman" panose="02020603050405020304" pitchFamily="18" charset="0"/>
              </a:rPr>
              <a:t>Publicado el 23 de mayo a las 11:22 h</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spcAft>
                <a:spcPts val="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Esta mañana, mientras miro por mi ventana, veo el paisaje que he aprendido a amar aquí en Rapa Nui, conocida en algunos lugares como la Isla de Pascua. La hierba y los arbustos son verdes, el cielo es azul y los viejos volcanes extintos se alzan en el horizonte.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Me siento un poco triste por ser esta mi última semana en la isla. He terminado mi trabajo de campo y vuelvo a casa. Más tarde, iré a dar un paseo por las colinas y a despedirme de los moáis que he estado estudiando durante los últimos nueve meses. Esta es una foto de algunas de estas enormes estatuas.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endParaRPr lang="en-GB" sz="700" dirty="0"/>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Si has estado siguiendo mi blog durante este año, sabrás que los habitantes de la Isla de Pascua esculpieron estos moáis hace cientos de años. Estos impresionantes moáis se han esculpido en una sola cantera de la parte oriental de la isla. Algunos de ellos pesan toneladas. Aun así los habitantes de la Isla de Pascua pudieron trasladarlos a lugares que quedaban lejos de la cantera sin grúas ni maquinaria pesada.</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Durante años, los arqueólogos no supieron cómo se trasladaron estas estatuas enormes. Fue un misterio hasta los años 90, cuando un equipo de arqueólogos y habitantes de la Isla de Pascua demostraron que los moáis habrían podido transportarse y levantarse usando cuerdas hechas de plantas, rodillos de madera y rampas hechas de los grandes árboles que en otra época florecían en la isla. El misterio de los moáis al fin pudo resolverse.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000"/>
              </a:spcBef>
              <a:spcAft>
                <a:spcPts val="600"/>
              </a:spcAft>
            </a:pP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Sin embargo, aún quedaba otro misterio. ¿Qué pasó con esas plantas y los grandes árboles que una vez se usaron para trasladar los moáis? Como digo, cuando miro por mi ventana, veo hierba y arbustos y uno o dos árboles pequeños, pero nada que hubiera podido utilizarse para trasladar estas enormes estatuas. Es un misterio fascinante, y lo estudiaré en futuras publicaciones y clases. Hasta entonces, quizás quieras investigar el misterio por ti mismo. Te recomiendo que empieces con un libro llamado </a:t>
            </a:r>
            <a:r>
              <a:rPr lang="es-ES" sz="700" i="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Colapso</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 de Jared Diamond. </a:t>
            </a:r>
            <a:r>
              <a:rPr lang="es-ES" sz="700"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4"/>
              </a:rPr>
              <a:t>Esta reseña de </a:t>
            </a:r>
            <a:r>
              <a:rPr lang="es-ES" sz="700" i="1"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4"/>
              </a:rPr>
              <a:t>Colapso</a:t>
            </a:r>
            <a:r>
              <a:rPr lang="es-ES" sz="700" u="none" strike="noStrike"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hlinkClick r:id="rId4"/>
              </a:rPr>
              <a:t> es un buen punto para comenzar</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g3">
            <a:extLst>
              <a:ext uri="{FF2B5EF4-FFF2-40B4-BE49-F238E27FC236}">
                <a16:creationId xmlns:a16="http://schemas.microsoft.com/office/drawing/2014/main" id="{00DDCE36-0FD7-4AF0-8C5E-9BBD6B5CD69A}"/>
              </a:ext>
            </a:extLst>
          </p:cNvPr>
          <p:cNvPicPr>
            <a:picLocks noChangeAspect="1"/>
          </p:cNvPicPr>
          <p:nvPr/>
        </p:nvPicPr>
        <p:blipFill>
          <a:blip r:embed="rId5" cstate="print"/>
          <a:srcRect/>
          <a:stretch>
            <a:fillRect/>
          </a:stretch>
        </p:blipFill>
        <p:spPr bwMode="auto">
          <a:xfrm>
            <a:off x="5857572" y="2269414"/>
            <a:ext cx="793006" cy="1059003"/>
          </a:xfrm>
          <a:prstGeom prst="rect">
            <a:avLst/>
          </a:prstGeom>
          <a:noFill/>
          <a:ln w="9525">
            <a:noFill/>
            <a:miter lim="800000"/>
            <a:headEnd/>
            <a:tailEnd/>
          </a:ln>
        </p:spPr>
      </p:pic>
      <p:sp>
        <p:nvSpPr>
          <p:cNvPr id="31" name="CuadroTexto 30">
            <a:extLst>
              <a:ext uri="{FF2B5EF4-FFF2-40B4-BE49-F238E27FC236}">
                <a16:creationId xmlns:a16="http://schemas.microsoft.com/office/drawing/2014/main" id="{CA82423C-3D9A-454B-A7D5-6F405A9007B9}"/>
              </a:ext>
            </a:extLst>
          </p:cNvPr>
          <p:cNvSpPr txBox="1"/>
          <p:nvPr/>
        </p:nvSpPr>
        <p:spPr>
          <a:xfrm>
            <a:off x="3884738" y="5378374"/>
            <a:ext cx="4932040" cy="1154162"/>
          </a:xfrm>
          <a:prstGeom prst="rect">
            <a:avLst/>
          </a:prstGeom>
          <a:solidFill>
            <a:srgbClr val="FFCC99">
              <a:alpha val="41961"/>
            </a:srgbClr>
          </a:solidFill>
        </p:spPr>
        <p:txBody>
          <a:bodyPr wrap="square" rtlCol="0">
            <a:spAutoFit/>
          </a:bodyPr>
          <a:lstStyle/>
          <a:p>
            <a:r>
              <a:rPr lang="es-ES" sz="800" i="1" dirty="0">
                <a:solidFill>
                  <a:srgbClr val="1F1F1F"/>
                </a:solidFill>
                <a:highlight>
                  <a:srgbClr val="63B345"/>
                </a:highlight>
                <a:ea typeface="Times New Roman" panose="02020603050405020304" pitchFamily="18" charset="0"/>
              </a:rPr>
              <a:t> </a:t>
            </a:r>
          </a:p>
          <a:p>
            <a:r>
              <a:rPr lang="es-ES" sz="800" i="1" dirty="0">
                <a:solidFill>
                  <a:srgbClr val="1F1F1F"/>
                </a:solidFill>
                <a:effectLst/>
                <a:highlight>
                  <a:srgbClr val="63B345"/>
                </a:highlight>
                <a:latin typeface="Arial" panose="020B0604020202020204" pitchFamily="34" charset="0"/>
                <a:ea typeface="Times New Roman" panose="02020603050405020304" pitchFamily="18" charset="0"/>
              </a:rPr>
              <a:t> Viajero_14			 24 de mayo a las 16:31 h</a:t>
            </a:r>
          </a:p>
          <a:p>
            <a:endParaRPr lang="es-ES" sz="800" dirty="0">
              <a:solidFill>
                <a:srgbClr val="1F1F1F"/>
              </a:solidFill>
              <a:effectLst/>
              <a:highlight>
                <a:srgbClr val="63B345"/>
              </a:highlight>
              <a:latin typeface="Arial" panose="020B0604020202020204" pitchFamily="34" charset="0"/>
              <a:ea typeface="Times New Roman" panose="02020603050405020304" pitchFamily="18" charset="0"/>
              <a:cs typeface="Times New Roman" panose="02020603050405020304" pitchFamily="18" charset="0"/>
            </a:endParaRPr>
          </a:p>
          <a:p>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¡Hola, profesora! Me encanta seguir su trabajo sobre la Isla de Pascua. ¡No veo la hora de poder leer </a:t>
            </a:r>
            <a:r>
              <a:rPr lang="es-ES" sz="700" i="1"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Colapso</a:t>
            </a:r>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800" dirty="0">
              <a:solidFill>
                <a:srgbClr val="1F1F1F"/>
              </a:solidFill>
              <a:ea typeface="Times New Roman" panose="02020603050405020304" pitchFamily="18" charset="0"/>
              <a:cs typeface="Times New Roman" panose="02020603050405020304" pitchFamily="18" charset="0"/>
            </a:endParaRPr>
          </a:p>
          <a:p>
            <a:r>
              <a:rPr lang="es-ES" sz="800" i="1" dirty="0">
                <a:solidFill>
                  <a:srgbClr val="1F1F1F"/>
                </a:solidFill>
                <a:highlight>
                  <a:srgbClr val="63B345"/>
                </a:highlight>
                <a:ea typeface="Times New Roman" panose="02020603050405020304" pitchFamily="18" charset="0"/>
              </a:rPr>
              <a:t> </a:t>
            </a:r>
            <a:r>
              <a:rPr lang="es-ES" sz="800" i="1" dirty="0">
                <a:solidFill>
                  <a:srgbClr val="1F1F1F"/>
                </a:solidFill>
                <a:effectLst/>
                <a:highlight>
                  <a:srgbClr val="63B345"/>
                </a:highlight>
                <a:latin typeface="Arial" panose="020B0604020202020204" pitchFamily="34" charset="0"/>
                <a:ea typeface="Times New Roman" panose="02020603050405020304" pitchFamily="18" charset="0"/>
              </a:rPr>
              <a:t>Carlos_Isla			 25 de mayo a las 9:07 h</a:t>
            </a:r>
          </a:p>
          <a:p>
            <a:endParaRPr lang="es-ES" sz="8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s-ES" sz="7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 mí también me encanta leer sus experiencias en la Isla de Pascua. Sin embargo, creo que existe otra teoría que debería tener en cuenta. Mire este artículo: </a:t>
            </a:r>
            <a:r>
              <a:rPr lang="es-ES" sz="700"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4"/>
              </a:rPr>
              <a:t>www.noticiascientificas.com/Ratas_polinesias_Isla_de_Pascua</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Imagen 33">
            <a:extLst>
              <a:ext uri="{FF2B5EF4-FFF2-40B4-BE49-F238E27FC236}">
                <a16:creationId xmlns:a16="http://schemas.microsoft.com/office/drawing/2014/main" id="{58B59497-F85B-47A9-80D7-B9B2C1633ADC}"/>
              </a:ext>
            </a:extLst>
          </p:cNvPr>
          <p:cNvPicPr>
            <a:picLocks noChangeAspect="1"/>
          </p:cNvPicPr>
          <p:nvPr/>
        </p:nvPicPr>
        <p:blipFill>
          <a:blip r:embed="rId6"/>
          <a:stretch>
            <a:fillRect/>
          </a:stretch>
        </p:blipFill>
        <p:spPr>
          <a:xfrm>
            <a:off x="3947802" y="498747"/>
            <a:ext cx="4888493" cy="719137"/>
          </a:xfrm>
          <a:prstGeom prst="rect">
            <a:avLst/>
          </a:prstGeom>
        </p:spPr>
      </p:pic>
      <p:sp>
        <p:nvSpPr>
          <p:cNvPr id="23" name="CuadroTexto 15"/>
          <p:cNvSpPr txBox="1">
            <a:spLocks noChangeArrowheads="1"/>
          </p:cNvSpPr>
          <p:nvPr/>
        </p:nvSpPr>
        <p:spPr bwMode="auto">
          <a:xfrm>
            <a:off x="360373" y="1277979"/>
            <a:ext cx="29154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100" i="1" dirty="0">
                <a:latin typeface="+mj-lt"/>
                <a:cs typeface="Helvetica" panose="020B0604020202020204" pitchFamily="34" charset="0"/>
              </a:rPr>
              <a:t>Consulta el blog de la profesora. </a:t>
            </a:r>
          </a:p>
          <a:p>
            <a:pPr>
              <a:spcBef>
                <a:spcPct val="0"/>
              </a:spcBef>
              <a:buFontTx/>
              <a:buNone/>
            </a:pPr>
            <a:endParaRPr lang="es-ES" altLang="ru-RU" sz="300" i="1" dirty="0">
              <a:latin typeface="+mj-lt"/>
              <a:cs typeface="Helvetica" panose="020B0604020202020204" pitchFamily="34" charset="0"/>
            </a:endParaRPr>
          </a:p>
          <a:p>
            <a:pPr>
              <a:spcBef>
                <a:spcPct val="0"/>
              </a:spcBef>
              <a:buFontTx/>
              <a:buNone/>
            </a:pPr>
            <a:r>
              <a:rPr lang="es-ES" altLang="ru-RU" sz="1100" dirty="0">
                <a:latin typeface="+mj-lt"/>
                <a:cs typeface="Helvetica" panose="020B0604020202020204" pitchFamily="34" charset="0"/>
              </a:rPr>
              <a:t>En el último párrafo del blog, la profesora escribe: "Aún quedaba otro misterio...“</a:t>
            </a:r>
          </a:p>
          <a:p>
            <a:pPr>
              <a:spcBef>
                <a:spcPct val="0"/>
              </a:spcBef>
              <a:buFontTx/>
              <a:buNone/>
            </a:pPr>
            <a:endParaRPr lang="es-ES" altLang="ru-RU" sz="300" dirty="0">
              <a:latin typeface="+mj-lt"/>
              <a:cs typeface="Helvetica" panose="020B0604020202020204" pitchFamily="34" charset="0"/>
            </a:endParaRPr>
          </a:p>
          <a:p>
            <a:pPr>
              <a:spcBef>
                <a:spcPct val="0"/>
              </a:spcBef>
              <a:buFontTx/>
              <a:buNone/>
            </a:pPr>
            <a:r>
              <a:rPr lang="es-ES" altLang="ru-RU" sz="1100" dirty="0">
                <a:latin typeface="+mj-lt"/>
                <a:cs typeface="Helvetica" panose="020B0604020202020204" pitchFamily="34" charset="0"/>
              </a:rPr>
              <a:t>¿A qué misterio se refiere?</a:t>
            </a:r>
          </a:p>
        </p:txBody>
      </p:sp>
      <p:sp>
        <p:nvSpPr>
          <p:cNvPr id="24" name="CuadroTexto 23">
            <a:extLst>
              <a:ext uri="{FF2B5EF4-FFF2-40B4-BE49-F238E27FC236}">
                <a16:creationId xmlns:a16="http://schemas.microsoft.com/office/drawing/2014/main" id="{BA08E3C7-F7FC-49E3-8CDF-83703EEF8330}"/>
              </a:ext>
            </a:extLst>
          </p:cNvPr>
          <p:cNvSpPr txBox="1"/>
          <p:nvPr/>
        </p:nvSpPr>
        <p:spPr>
          <a:xfrm>
            <a:off x="476565" y="2414843"/>
            <a:ext cx="2583267" cy="830997"/>
          </a:xfrm>
          <a:prstGeom prst="rect">
            <a:avLst/>
          </a:prstGeom>
          <a:noFill/>
          <a:ln>
            <a:solidFill>
              <a:schemeClr val="tx1"/>
            </a:solidFill>
          </a:ln>
        </p:spPr>
        <p:txBody>
          <a:bodyPr wrap="square" rtlCol="0">
            <a:spAutoFit/>
          </a:bodyPr>
          <a:lstStyle/>
          <a:p>
            <a:endParaRPr lang="es-ES" sz="1200" dirty="0"/>
          </a:p>
          <a:p>
            <a:endParaRPr lang="es-ES" sz="1200" dirty="0"/>
          </a:p>
          <a:p>
            <a:endParaRPr lang="en-GB" sz="1200" dirty="0"/>
          </a:p>
          <a:p>
            <a:endParaRPr lang="en-GB" sz="1200" dirty="0"/>
          </a:p>
        </p:txBody>
      </p:sp>
    </p:spTree>
    <p:extLst>
      <p:ext uri="{BB962C8B-B14F-4D97-AF65-F5344CB8AC3E}">
        <p14:creationId xmlns:p14="http://schemas.microsoft.com/office/powerpoint/2010/main" val="97310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isla de Pascua</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444337390"/>
              </p:ext>
            </p:extLst>
          </p:nvPr>
        </p:nvGraphicFramePr>
        <p:xfrm>
          <a:off x="3851920" y="1844824"/>
          <a:ext cx="4896544" cy="30480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con atención el estímulo que se encuentra a la derecha.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181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detenidamente el enunciado y tomarse tiempo para comprender qué se está preguntando. </a:t>
                      </a:r>
                      <a:r>
                        <a:rPr lang="es-ES" sz="1200" i="1" kern="1200" dirty="0">
                          <a:solidFill>
                            <a:srgbClr val="000000"/>
                          </a:solidFill>
                          <a:latin typeface="Arial" panose="020B0604020202020204" pitchFamily="34" charset="0"/>
                          <a:ea typeface="+mn-ea"/>
                          <a:cs typeface="Arial" panose="020B0604020202020204" pitchFamily="34" charset="0"/>
                        </a:rPr>
                        <a:t>“Aún queda otro misterio”, por tanto no es un misterio que ya haya sido explicado…</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i="0" kern="1200" dirty="0">
                          <a:solidFill>
                            <a:srgbClr val="000000"/>
                          </a:solidFill>
                          <a:latin typeface="Arial" panose="020B0604020202020204" pitchFamily="34" charset="0"/>
                          <a:ea typeface="+mn-ea"/>
                          <a:cs typeface="Arial" panose="020B0604020202020204" pitchFamily="34" charset="0"/>
                        </a:rPr>
                        <a:t>Identificar dónde se encuentra la información a la que se refiere centrando la atención en la información clave: </a:t>
                      </a:r>
                      <a:r>
                        <a:rPr lang="es-ES" sz="1200" i="1" kern="1200" dirty="0">
                          <a:solidFill>
                            <a:srgbClr val="000000"/>
                          </a:solidFill>
                          <a:latin typeface="Arial" panose="020B0604020202020204" pitchFamily="34" charset="0"/>
                          <a:ea typeface="+mn-ea"/>
                          <a:cs typeface="Arial" panose="020B0604020202020204" pitchFamily="34" charset="0"/>
                        </a:rPr>
                        <a:t>otro misterio, 5º párrafo.</a:t>
                      </a:r>
                    </a:p>
                    <a:p>
                      <a:endParaRPr lang="es-ES" sz="1200" i="1"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Arial" panose="020B0604020202020204" pitchFamily="34" charset="0"/>
                          <a:cs typeface="Arial" panose="020B0604020202020204" pitchFamily="34" charset="0"/>
                        </a:rPr>
                        <a:t>Contestar a la pregunta explicando con palabras propias la información del texto dónde se da respuesta a la pregunta.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Identificar y mostrar el significado literal combinando información del texto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sz="1400" dirty="0"/>
              <a:t>¿Qué pasó con esas plantas y los grandes árboles que una vez fueron usados para mover los moáis?”) o con una respuesta que parafrasee esta pregunta</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151181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isla de Pascua</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Identificar y mostrar el significado literal combinando información del texto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¿Qué pasó con esas plantas y los grandes árboles que una vez fueron usados para mover los moáis?”) o con una respuesta que parafrasee esta pregunta</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47874"/>
            <a:ext cx="3008313" cy="265708"/>
          </a:xfrm>
        </p:spPr>
        <p:txBody>
          <a:bodyPr/>
          <a:lstStyle/>
          <a:p>
            <a:r>
              <a:rPr lang="es-ES" dirty="0"/>
              <a:t>Pregunta 2/2</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962100606"/>
              </p:ext>
            </p:extLst>
          </p:nvPr>
        </p:nvGraphicFramePr>
        <p:xfrm>
          <a:off x="3779912" y="1844824"/>
          <a:ext cx="5112568" cy="402336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s-ES" sz="1200" dirty="0">
                          <a:latin typeface="Arial" panose="020B0604020202020204" pitchFamily="34" charset="0"/>
                          <a:cs typeface="Arial" panose="020B0604020202020204" pitchFamily="34" charset="0"/>
                        </a:rPr>
                        <a:t>“¿Qué pasó con esas plantas y los grandes árboles que una vez fueron usados para mover los moáis?”</a:t>
                      </a:r>
                    </a:p>
                    <a:p>
                      <a:r>
                        <a:rPr lang="es-ES" sz="1200" dirty="0">
                          <a:latin typeface="Arial" panose="020B0604020202020204" pitchFamily="34" charset="0"/>
                          <a:cs typeface="Arial" panose="020B0604020202020204" pitchFamily="34" charset="0"/>
                        </a:rPr>
                        <a:t>(Cita del texto)</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4171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1</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latin typeface="Arial" panose="020B0604020202020204" pitchFamily="34" charset="0"/>
                          <a:cs typeface="Arial" panose="020B0604020202020204" pitchFamily="34" charset="0"/>
                        </a:rPr>
                        <a:t>No quedan grandes árboles que puedan haber movido los moáis.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a:latin typeface="Arial" panose="020B0604020202020204" pitchFamily="34" charset="0"/>
                          <a:cs typeface="Arial" panose="020B0604020202020204" pitchFamily="34" charset="0"/>
                        </a:rPr>
                        <a:t>Hay hierba, arbustos y pequeños árboles, pero no hay árboles lo suficientemente grandes como para mover las estatuas.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03287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latin typeface="Arial" panose="020B0604020202020204" pitchFamily="34" charset="0"/>
                          <a:ea typeface="+mn-ea"/>
                          <a:cs typeface="Arial" panose="020B0604020202020204" pitchFamily="34" charset="0"/>
                        </a:rPr>
                        <a:t>¿Dónde están los árboles grandes?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latin typeface="Arial" panose="020B0604020202020204" pitchFamily="34" charset="0"/>
                          <a:ea typeface="+mn-ea"/>
                          <a:cs typeface="Arial" panose="020B0604020202020204" pitchFamily="34" charset="0"/>
                        </a:rPr>
                        <a:t>¿Dónde están las plantas?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latin typeface="Arial" panose="020B0604020202020204" pitchFamily="34" charset="0"/>
                          <a:ea typeface="+mn-ea"/>
                          <a:cs typeface="Arial" panose="020B0604020202020204" pitchFamily="34" charset="0"/>
                        </a:rPr>
                        <a:t>¿Qué pasó con los recursos que fueron necesarios para transportar las estatuas?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rgbClr val="000000"/>
                          </a:solidFill>
                          <a:latin typeface="Arial" panose="020B0604020202020204" pitchFamily="34" charset="0"/>
                          <a:ea typeface="+mn-ea"/>
                          <a:cs typeface="Arial" panose="020B0604020202020204" pitchFamily="34" charset="0"/>
                        </a:rPr>
                        <a:t>Ella se refiere a qué se usó para mover los moáis, porque mirando alrededor no hay grandes árboles ni plantas. Ella también se pregunta qué pasó con ellos. (Aunque esta respuesta comienza refiriéndose al otro misterio, sí que contiene los elementos correctos).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681967"/>
                  </a:ext>
                </a:extLst>
              </a:tr>
            </a:tbl>
          </a:graphicData>
        </a:graphic>
      </p:graphicFrame>
    </p:spTree>
    <p:extLst>
      <p:ext uri="{BB962C8B-B14F-4D97-AF65-F5344CB8AC3E}">
        <p14:creationId xmlns:p14="http://schemas.microsoft.com/office/powerpoint/2010/main" val="346893780"/>
      </p:ext>
    </p:extLst>
  </p:cSld>
  <p:clrMapOvr>
    <a:masterClrMapping/>
  </p:clrMapOvr>
</p:sld>
</file>

<file path=ppt/theme/theme1.xml><?xml version="1.0" encoding="utf-8"?>
<a:theme xmlns:a="http://schemas.openxmlformats.org/drawingml/2006/main" name="Tema de Office">
  <a:themeElements>
    <a:clrScheme name="2E">
      <a:dk1>
        <a:sysClr val="windowText" lastClr="000000"/>
      </a:dk1>
      <a:lt1>
        <a:sysClr val="window" lastClr="FFFFFF"/>
      </a:lt1>
      <a:dk2>
        <a:srgbClr val="44546A"/>
      </a:dk2>
      <a:lt2>
        <a:srgbClr val="E7E6E6"/>
      </a:lt2>
      <a:accent1>
        <a:srgbClr val="188CA8"/>
      </a:accent1>
      <a:accent2>
        <a:srgbClr val="68B040"/>
      </a:accent2>
      <a:accent3>
        <a:srgbClr val="E3670E"/>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6015</TotalTime>
  <Words>3654</Words>
  <Application>Microsoft Office PowerPoint</Application>
  <PresentationFormat>Presentación en pantalla (4:3)</PresentationFormat>
  <Paragraphs>443</Paragraphs>
  <Slides>29</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Arial Black</vt:lpstr>
      <vt:lpstr>Calibri</vt:lpstr>
      <vt:lpstr>GillSansMT,Bold</vt:lpstr>
      <vt:lpstr>Helvetica</vt:lpstr>
      <vt:lpstr>HelveticaNeueLT Std Lt Cn</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Palmira Morales Expósito</dc:creator>
  <cp:lastModifiedBy>Elena Govorova</cp:lastModifiedBy>
  <cp:revision>867</cp:revision>
  <dcterms:created xsi:type="dcterms:W3CDTF">2016-10-21T20:39:50Z</dcterms:created>
  <dcterms:modified xsi:type="dcterms:W3CDTF">2022-02-09T14:15:54Z</dcterms:modified>
</cp:coreProperties>
</file>